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anual.eg.poly.edu/index.php/File:DNA2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Biomedical </a:t>
            </a:r>
            <a:br>
              <a:rPr lang="en-US" b="1" dirty="0"/>
            </a:br>
            <a:r>
              <a:rPr lang="en-US" b="1" dirty="0"/>
              <a:t>Forensics</a:t>
            </a:r>
          </a:p>
        </p:txBody>
      </p:sp>
      <p:pic>
        <p:nvPicPr>
          <p:cNvPr id="5" name="Picture 2" descr="Image:DNA2.gif">
            <a:hlinkClick r:id="rId2" tooltip="Image:DNA2.gif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546" y="3424481"/>
            <a:ext cx="5068907" cy="206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Procedure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109182" y="1241945"/>
            <a:ext cx="6796585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Part 2: Murder Mystery 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/>
              <a:t>Biological Dimensional Analysis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/>
              <a:t>Blood Typing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/>
              <a:t>Fingerprinting Testing</a:t>
            </a:r>
          </a:p>
        </p:txBody>
      </p:sp>
      <p:pic>
        <p:nvPicPr>
          <p:cNvPr id="5" name="Picture 2" descr="https://lh5.googleusercontent.com/o-3AubJDQW8rWwPmSUClTh6zHYom4-8mjcFiCawoGbb51e_Oo0JWlvkPOwI7afcj8vH-Fd3owfhdLHg4olYLPyd-jcKmh4DK2pUBjBYu44An8hSGtNrFaWCaBksxRLfG1kU49s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00" y="1736973"/>
            <a:ext cx="3076414" cy="34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73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Report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Team report 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Title page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Discuss topics in manual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Scan in lab data and notes</a:t>
            </a:r>
          </a:p>
        </p:txBody>
      </p:sp>
    </p:spTree>
    <p:extLst>
      <p:ext uri="{BB962C8B-B14F-4D97-AF65-F5344CB8AC3E}">
        <p14:creationId xmlns:p14="http://schemas.microsoft.com/office/powerpoint/2010/main" val="278118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Presentation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60110"/>
            <a:ext cx="12050973" cy="51267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/>
              <a:t>Team presentation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Include photos of: 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DNA Extraction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Fingerprinting Test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Include table of blood splatter results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/>
              <a:t>State who the killer is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78730" y="37374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8086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0" y="988459"/>
            <a:ext cx="12023678" cy="5494228"/>
          </a:xfrm>
        </p:spPr>
        <p:txBody>
          <a:bodyPr/>
          <a:lstStyle/>
          <a:p>
            <a:r>
              <a:rPr lang="en-US" altLang="en-US" sz="4800" dirty="0">
                <a:latin typeface="+mj-lt"/>
              </a:rPr>
              <a:t>Never let solution foam when or after adding soap</a:t>
            </a:r>
          </a:p>
          <a:p>
            <a:r>
              <a:rPr lang="en-US" altLang="en-US" sz="4800" dirty="0">
                <a:latin typeface="+mj-lt"/>
              </a:rPr>
              <a:t>Keep clear lab notes, have it scanned</a:t>
            </a:r>
          </a:p>
          <a:p>
            <a:r>
              <a:rPr lang="en-US" altLang="en-US" sz="4800" dirty="0">
                <a:latin typeface="+mj-lt"/>
              </a:rPr>
              <a:t>Have a picture taken of your extracted DNA</a:t>
            </a:r>
          </a:p>
          <a:p>
            <a:r>
              <a:rPr lang="en-US" altLang="en-US" sz="4800" dirty="0">
                <a:latin typeface="+mj-lt"/>
              </a:rPr>
              <a:t>Suggest improvements in lab report</a:t>
            </a:r>
          </a:p>
          <a:p>
            <a:r>
              <a:rPr lang="en-US" altLang="en-US" sz="4800" dirty="0">
                <a:latin typeface="+mj-lt"/>
              </a:rPr>
              <a:t>Answer questions in lab manual in report</a:t>
            </a:r>
          </a:p>
          <a:p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endParaRPr lang="en-US" dirty="0"/>
          </a:p>
          <a:p>
            <a:pPr marL="457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2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Biomedical Forensics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252483" y="917437"/>
            <a:ext cx="11687033" cy="5339751"/>
          </a:xfrm>
        </p:spPr>
        <p:txBody>
          <a:bodyPr>
            <a:normAutofit/>
          </a:bodyPr>
          <a:lstStyle/>
          <a:p>
            <a:pPr marL="914400" lvl="1" indent="0">
              <a:buNone/>
            </a:pPr>
            <a:endParaRPr kumimoji="1" lang="en-US" altLang="zh-CN" dirty="0"/>
          </a:p>
          <a:p>
            <a:pPr marL="914400" lvl="1" indent="0" algn="ctr">
              <a:buNone/>
            </a:pPr>
            <a:endParaRPr kumimoji="1" lang="en-US" altLang="zh-CN" dirty="0"/>
          </a:p>
          <a:p>
            <a:pPr marL="914400" lvl="1" indent="0">
              <a:buNone/>
            </a:pPr>
            <a:r>
              <a:rPr kumimoji="1" lang="en-US" altLang="zh-CN" dirty="0"/>
              <a:t>				 </a:t>
            </a:r>
          </a:p>
          <a:p>
            <a:pPr marL="914400" lvl="1" indent="0">
              <a:buNone/>
            </a:pPr>
            <a:endParaRPr kumimoji="1" lang="en-US" altLang="zh-CN" dirty="0"/>
          </a:p>
          <a:p>
            <a:pPr marL="914400" lvl="1" indent="0">
              <a:buNone/>
            </a:pPr>
            <a:r>
              <a:rPr kumimoji="1" lang="en-US" altLang="zh-CN" dirty="0"/>
              <a:t>                 </a:t>
            </a:r>
            <a:r>
              <a:rPr kumimoji="1" lang="en-US" altLang="zh-CN" sz="8800" dirty="0"/>
              <a:t>Questions?</a:t>
            </a:r>
          </a:p>
          <a:p>
            <a:pPr marL="914400" lvl="1" indent="0" algn="ctr">
              <a:buNone/>
            </a:pPr>
            <a:endParaRPr kumimoji="1" lang="en-US" altLang="zh-CN" dirty="0"/>
          </a:p>
        </p:txBody>
      </p:sp>
      <p:pic>
        <p:nvPicPr>
          <p:cNvPr id="4098" name="Picture 2" descr="Image result for foren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010">
            <a:off x="8788587" y="3593548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forens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" y="917437"/>
            <a:ext cx="3235923" cy="231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0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847828"/>
            <a:ext cx="9553222" cy="533975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Experimental Objective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Background Information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Procedures: 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Part 1: Forensic Academy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Part 2: Murder Mystery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Experimental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107577" y="948977"/>
            <a:ext cx="12192000" cy="51572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Understand and use basic forensic techniques: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DNA Extraction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Blood Typing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Fingerprinting</a:t>
            </a:r>
          </a:p>
          <a:p>
            <a:pPr>
              <a:lnSpc>
                <a:spcPct val="150000"/>
              </a:lnSpc>
            </a:pPr>
            <a:r>
              <a:rPr lang="en-US" dirty="0"/>
              <a:t>Solve a murder mystery </a:t>
            </a:r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Background Information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1411940"/>
            <a:ext cx="1219200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sz="4800" dirty="0"/>
              <a:t>DNA Extraction</a:t>
            </a:r>
          </a:p>
          <a:p>
            <a:pPr>
              <a:lnSpc>
                <a:spcPct val="150000"/>
              </a:lnSpc>
            </a:pPr>
            <a:r>
              <a:rPr kumimoji="1" lang="en-US" altLang="zh-CN" sz="4800" dirty="0"/>
              <a:t>DNA Properties</a:t>
            </a:r>
          </a:p>
          <a:p>
            <a:pPr>
              <a:lnSpc>
                <a:spcPct val="150000"/>
              </a:lnSpc>
            </a:pPr>
            <a:r>
              <a:rPr kumimoji="1" lang="en-US" altLang="zh-CN" sz="4800" dirty="0"/>
              <a:t>Forensic Techniques</a:t>
            </a:r>
          </a:p>
          <a:p>
            <a:pPr marL="457200" indent="0">
              <a:lnSpc>
                <a:spcPct val="150000"/>
              </a:lnSpc>
              <a:buNone/>
            </a:pPr>
            <a:endParaRPr kumimoji="1" lang="zh-CN" altLang="en-US" dirty="0"/>
          </a:p>
        </p:txBody>
      </p:sp>
      <p:pic>
        <p:nvPicPr>
          <p:cNvPr id="5122" name="Picture 2" descr="Image result for crime s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91" y="1764775"/>
            <a:ext cx="6154083" cy="30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1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DNA Extraction</a:t>
            </a:r>
            <a:endParaRPr kumimoji="1"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119084"/>
            <a:ext cx="6864824" cy="5339751"/>
          </a:xfrm>
        </p:spPr>
        <p:txBody>
          <a:bodyPr/>
          <a:lstStyle/>
          <a:p>
            <a:r>
              <a:rPr lang="en-US" altLang="en-US" dirty="0">
                <a:latin typeface="+mj-lt"/>
              </a:rPr>
              <a:t>Process of breaking down cells to reach the nucleus </a:t>
            </a:r>
          </a:p>
          <a:p>
            <a:pPr lvl="1"/>
            <a:r>
              <a:rPr lang="en-US" dirty="0"/>
              <a:t>Double layer of lipids</a:t>
            </a:r>
          </a:p>
          <a:p>
            <a:r>
              <a:rPr lang="en-US" dirty="0"/>
              <a:t>Chromatin </a:t>
            </a:r>
          </a:p>
          <a:p>
            <a:pPr lvl="1"/>
            <a:r>
              <a:rPr lang="en-US" dirty="0"/>
              <a:t>Made of DNA and protein </a:t>
            </a: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7227342" y="2062280"/>
            <a:ext cx="4154890" cy="3453357"/>
            <a:chOff x="4648200" y="1600200"/>
            <a:chExt cx="4057126" cy="31623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00200"/>
              <a:ext cx="4057126" cy="316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5029200" y="3657600"/>
              <a:ext cx="914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953000" y="3200400"/>
              <a:ext cx="914400" cy="38100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1070212" y="4017795"/>
            <a:ext cx="4724400" cy="1905000"/>
            <a:chOff x="1828800" y="4724400"/>
            <a:chExt cx="4724400" cy="190500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029200"/>
              <a:ext cx="354330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 flipV="1">
              <a:off x="2514600" y="5681663"/>
              <a:ext cx="381000" cy="109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3276600" y="5943600"/>
              <a:ext cx="533400" cy="2286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4114800" y="5029200"/>
              <a:ext cx="3810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V="1">
              <a:off x="4610100" y="6134100"/>
              <a:ext cx="5334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5486400" y="4953000"/>
              <a:ext cx="3048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Process 19"/>
            <p:cNvSpPr/>
            <p:nvPr/>
          </p:nvSpPr>
          <p:spPr>
            <a:xfrm>
              <a:off x="1828800" y="5715000"/>
              <a:ext cx="6858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prstClr val="black"/>
                  </a:solidFill>
                  <a:cs typeface="Arial" charset="0"/>
                </a:rPr>
                <a:t>cell</a:t>
              </a:r>
              <a:endParaRPr lang="en-US" sz="18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3352800" y="6388696"/>
              <a:ext cx="838200" cy="164504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nucleus</a:t>
              </a:r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4419600" y="4724400"/>
              <a:ext cx="1143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chromatin</a:t>
              </a:r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5029200" y="6400800"/>
              <a:ext cx="12192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prstClr val="black"/>
                  </a:solidFill>
                </a:rPr>
                <a:t>chromosome</a:t>
              </a: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5791200" y="4800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DNA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98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DNA Properties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Arial"/>
                <a:cs typeface="Arial"/>
              </a:rPr>
              <a:t>Structure: 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latin typeface="+mj-lt"/>
              </a:rPr>
              <a:t>Long polymer, double-helix shaped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latin typeface="+mj-lt"/>
              </a:rPr>
              <a:t>Sugar-phosphate backbone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latin typeface="+mj-lt"/>
              </a:rPr>
              <a:t>Phosphate group make DNA negatively charged</a:t>
            </a:r>
          </a:p>
          <a:p>
            <a:pPr marL="45720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altLang="en-US" sz="32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200" dirty="0">
                <a:latin typeface="+mj-lt"/>
              </a:rPr>
              <a:t>Polarity and solubility: </a:t>
            </a:r>
            <a:r>
              <a:rPr lang="en-US" altLang="en-US" sz="3200" dirty="0">
                <a:solidFill>
                  <a:srgbClr val="FF0000"/>
                </a:solidFill>
                <a:latin typeface="+mj-lt"/>
              </a:rPr>
              <a:t>“like dissolves like”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latin typeface="+mj-lt"/>
              </a:rPr>
              <a:t>Most polar of all biopolymers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latin typeface="+mj-lt"/>
              </a:rPr>
              <a:t>Soluble in polar solvent: water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latin typeface="+mj-lt"/>
              </a:rPr>
              <a:t>Precipitated in non-polar solvent: alcohol</a:t>
            </a:r>
          </a:p>
          <a:p>
            <a:pPr lvl="1">
              <a:lnSpc>
                <a:spcPct val="150000"/>
              </a:lnSpc>
            </a:pPr>
            <a:endParaRPr kumimoji="1" lang="en-US" altLang="zh-CN" sz="2800" dirty="0">
              <a:latin typeface="Arial"/>
              <a:cs typeface="Arial"/>
            </a:endParaRPr>
          </a:p>
          <a:p>
            <a:pPr marL="914400" lvl="1" indent="0">
              <a:buNone/>
            </a:pPr>
            <a:endParaRPr kumimoji="1" lang="en-US" altLang="zh-CN" dirty="0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216083" y="4430440"/>
            <a:ext cx="4963947" cy="1810793"/>
            <a:chOff x="3429000" y="1143000"/>
            <a:chExt cx="5410200" cy="195846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143000"/>
              <a:ext cx="27432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429000" y="1371600"/>
              <a:ext cx="3657600" cy="609600"/>
              <a:chOff x="3429000" y="1371600"/>
              <a:chExt cx="3657600" cy="609600"/>
            </a:xfrm>
          </p:grpSpPr>
          <p:grpSp>
            <p:nvGrpSpPr>
              <p:cNvPr id="12" name="Group 9"/>
              <p:cNvGrpSpPr/>
              <p:nvPr/>
            </p:nvGrpSpPr>
            <p:grpSpPr>
              <a:xfrm rot="623819">
                <a:off x="5105400" y="1371600"/>
                <a:ext cx="1981200" cy="609600"/>
                <a:chOff x="4953000" y="1600200"/>
                <a:chExt cx="1981200" cy="6096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4953000" y="1600200"/>
                  <a:ext cx="1066800" cy="609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V="1">
                  <a:off x="4953000" y="1981200"/>
                  <a:ext cx="1981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/>
              <p:cNvSpPr/>
              <p:nvPr/>
            </p:nvSpPr>
            <p:spPr>
              <a:xfrm>
                <a:off x="3429000" y="1447800"/>
                <a:ext cx="16764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solidFill>
                      <a:prstClr val="black"/>
                    </a:solidFill>
                  </a:rPr>
                  <a:t>Helical backbone</a:t>
                </a: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5928022" y="1925180"/>
              <a:ext cx="2072978" cy="1176289"/>
              <a:chOff x="5928022" y="1925180"/>
              <a:chExt cx="2072978" cy="1176289"/>
            </a:xfrm>
          </p:grpSpPr>
          <p:grpSp>
            <p:nvGrpSpPr>
              <p:cNvPr id="8" name="Group 18"/>
              <p:cNvGrpSpPr/>
              <p:nvPr/>
            </p:nvGrpSpPr>
            <p:grpSpPr>
              <a:xfrm>
                <a:off x="7010400" y="1925180"/>
                <a:ext cx="990600" cy="838200"/>
                <a:chOff x="7010400" y="1925180"/>
                <a:chExt cx="990600" cy="8382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0" name="Straight Arrow Connector 9"/>
                <p:cNvCxnSpPr/>
                <p:nvPr/>
              </p:nvCxnSpPr>
              <p:spPr>
                <a:xfrm rot="5400000" flipH="1" flipV="1">
                  <a:off x="6714723" y="2229980"/>
                  <a:ext cx="838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7010400" y="2209800"/>
                  <a:ext cx="990600" cy="457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Oval 8"/>
              <p:cNvSpPr/>
              <p:nvPr/>
            </p:nvSpPr>
            <p:spPr>
              <a:xfrm>
                <a:off x="5928022" y="2568069"/>
                <a:ext cx="1320101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solidFill>
                      <a:prstClr val="black"/>
                    </a:solidFill>
                  </a:rPr>
                  <a:t>DNA strands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927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Forensic Techniques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7328848" cy="53397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Blood Typing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/>
              <a:t>Using reactions to decode blood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Fingerprinting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/>
              <a:t>Using observations to determine each type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/>
              <a:t>Arch, whirl, loop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Drug Testing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/>
              <a:t>Using reagents to determine unidentified powder substances</a:t>
            </a:r>
          </a:p>
          <a:p>
            <a:pPr lvl="1">
              <a:lnSpc>
                <a:spcPct val="150000"/>
              </a:lnSpc>
            </a:pPr>
            <a:endParaRPr kumimoji="1" lang="en-US" altLang="zh-CN" dirty="0"/>
          </a:p>
          <a:p>
            <a:pPr marL="914400" lvl="1" indent="0">
              <a:buNone/>
            </a:pPr>
            <a:endParaRPr kumimoji="1" lang="en-US" altLang="zh-CN" dirty="0"/>
          </a:p>
        </p:txBody>
      </p:sp>
      <p:pic>
        <p:nvPicPr>
          <p:cNvPr id="8" name="Picture 8" descr="Image result for blood 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48" y="2165040"/>
            <a:ext cx="4408227" cy="28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0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Materials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802978"/>
            <a:ext cx="6919415" cy="36052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300" dirty="0"/>
              <a:t>Fruit sample</a:t>
            </a:r>
          </a:p>
          <a:p>
            <a:pPr>
              <a:lnSpc>
                <a:spcPct val="150000"/>
              </a:lnSpc>
            </a:pPr>
            <a:r>
              <a:rPr kumimoji="1" lang="en-US" altLang="zh-CN" sz="2300" dirty="0"/>
              <a:t>Non-iodized table salt (</a:t>
            </a:r>
            <a:r>
              <a:rPr kumimoji="1" lang="en-US" altLang="zh-CN" sz="2300" dirty="0" err="1"/>
              <a:t>NaCl</a:t>
            </a:r>
            <a:r>
              <a:rPr kumimoji="1" lang="en-US" altLang="zh-CN" sz="23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en-US" altLang="zh-CN" sz="2300" dirty="0"/>
              <a:t>Hand soap (clear, unscented) </a:t>
            </a:r>
          </a:p>
          <a:p>
            <a:pPr>
              <a:lnSpc>
                <a:spcPct val="150000"/>
              </a:lnSpc>
            </a:pPr>
            <a:r>
              <a:rPr kumimoji="1" lang="en-US" altLang="zh-CN" sz="2300" dirty="0"/>
              <a:t>95% isopropyl alcohol (0</a:t>
            </a:r>
            <a:r>
              <a:rPr lang="en-US" sz="2300" dirty="0">
                <a:latin typeface="+mj-lt"/>
                <a:cs typeface="Arial" charset="0"/>
              </a:rPr>
              <a:t>°C)</a:t>
            </a:r>
          </a:p>
          <a:p>
            <a:pPr>
              <a:lnSpc>
                <a:spcPct val="150000"/>
              </a:lnSpc>
            </a:pPr>
            <a:r>
              <a:rPr kumimoji="1" lang="en-US" altLang="zh-CN" sz="2300" dirty="0">
                <a:latin typeface="+mj-lt"/>
              </a:rPr>
              <a:t>Distilled water</a:t>
            </a:r>
          </a:p>
          <a:p>
            <a:pPr>
              <a:lnSpc>
                <a:spcPct val="150000"/>
              </a:lnSpc>
            </a:pPr>
            <a:r>
              <a:rPr kumimoji="1" lang="en-US" altLang="zh-CN" sz="2300" dirty="0">
                <a:latin typeface="+mj-lt"/>
              </a:rPr>
              <a:t>Strainer</a:t>
            </a:r>
          </a:p>
          <a:p>
            <a:pPr marL="457200" indent="0">
              <a:buNone/>
            </a:pPr>
            <a:endParaRPr kumimoji="1" lang="zh-CN" altLang="en-US" sz="2300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096000" y="802978"/>
            <a:ext cx="6919415" cy="4546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en-US" altLang="zh-CN" sz="3400" dirty="0"/>
              <a:t>Plastic cups</a:t>
            </a:r>
          </a:p>
          <a:p>
            <a:pPr>
              <a:lnSpc>
                <a:spcPct val="150000"/>
              </a:lnSpc>
            </a:pPr>
            <a:r>
              <a:rPr kumimoji="1" lang="en-US" altLang="zh-CN" sz="3400" dirty="0"/>
              <a:t>Ziploc bag</a:t>
            </a:r>
          </a:p>
          <a:p>
            <a:pPr>
              <a:lnSpc>
                <a:spcPct val="150000"/>
              </a:lnSpc>
            </a:pPr>
            <a:r>
              <a:rPr kumimoji="1" lang="en-US" altLang="zh-CN" sz="3400" dirty="0"/>
              <a:t>Iron Magic Wand</a:t>
            </a:r>
          </a:p>
          <a:p>
            <a:pPr>
              <a:lnSpc>
                <a:spcPct val="150000"/>
              </a:lnSpc>
            </a:pPr>
            <a:r>
              <a:rPr kumimoji="1" lang="en-US" altLang="zh-CN" sz="3400" dirty="0"/>
              <a:t>Iron powder</a:t>
            </a:r>
            <a:endParaRPr lang="en-US" sz="3400" dirty="0">
              <a:latin typeface="+mj-lt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400" dirty="0">
                <a:latin typeface="+mj-lt"/>
              </a:rPr>
              <a:t>Blood typing kit</a:t>
            </a:r>
          </a:p>
          <a:p>
            <a:pPr>
              <a:lnSpc>
                <a:spcPct val="150000"/>
              </a:lnSpc>
            </a:pPr>
            <a:r>
              <a:rPr kumimoji="1" lang="en-US" altLang="zh-CN" sz="3400" dirty="0">
                <a:latin typeface="+mj-lt"/>
              </a:rPr>
              <a:t>White paper</a:t>
            </a:r>
          </a:p>
          <a:p>
            <a:pPr>
              <a:lnSpc>
                <a:spcPct val="150000"/>
              </a:lnSpc>
            </a:pPr>
            <a:r>
              <a:rPr kumimoji="1" lang="en-US" altLang="zh-CN" sz="3400" dirty="0">
                <a:latin typeface="+mj-lt"/>
              </a:rPr>
              <a:t>String</a:t>
            </a:r>
          </a:p>
          <a:p>
            <a:pPr>
              <a:lnSpc>
                <a:spcPct val="150000"/>
              </a:lnSpc>
            </a:pPr>
            <a:r>
              <a:rPr kumimoji="1" lang="en-US" altLang="zh-CN" sz="3400" dirty="0">
                <a:latin typeface="+mj-lt"/>
              </a:rPr>
              <a:t>Meter stick</a:t>
            </a:r>
          </a:p>
          <a:p>
            <a:pPr marL="457200" indent="0">
              <a:buFont typeface="Arial" panose="020B0604020202020204" pitchFamily="34" charset="0"/>
              <a:buNone/>
            </a:pPr>
            <a:endParaRPr kumimoji="1" lang="zh-CN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47" y="4210696"/>
            <a:ext cx="3639737" cy="204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73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Procedure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1351127"/>
            <a:ext cx="12192000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/>
              <a:t>Part 1: Forensic Academy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DNA Extraction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Fingerprinting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Drug Testing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49406" r="55208" b="6126"/>
          <a:stretch>
            <a:fillRect/>
          </a:stretch>
        </p:blipFill>
        <p:spPr bwMode="auto">
          <a:xfrm>
            <a:off x="7744550" y="2388359"/>
            <a:ext cx="4433802" cy="400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8623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ppt.potx</Template>
  <TotalTime>599</TotalTime>
  <Words>299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MS PGothic</vt:lpstr>
      <vt:lpstr>黑体</vt:lpstr>
      <vt:lpstr>Arial</vt:lpstr>
      <vt:lpstr>Tahoma</vt:lpstr>
      <vt:lpstr>Master ppt</vt:lpstr>
      <vt:lpstr>Biomedical  Forensics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Mousetrap Car Competition</dc:title>
  <dc:creator>Recitation</dc:creator>
  <cp:lastModifiedBy>Shayan Abdul Karim Khan</cp:lastModifiedBy>
  <cp:revision>52</cp:revision>
  <dcterms:created xsi:type="dcterms:W3CDTF">2015-09-15T21:20:55Z</dcterms:created>
  <dcterms:modified xsi:type="dcterms:W3CDTF">2018-07-26T03:56:42Z</dcterms:modified>
</cp:coreProperties>
</file>