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77" r:id="rId7"/>
    <p:sldId id="281" r:id="rId8"/>
    <p:sldId id="270" r:id="rId9"/>
    <p:sldId id="266" r:id="rId10"/>
    <p:sldId id="273" r:id="rId11"/>
    <p:sldId id="274" r:id="rId12"/>
    <p:sldId id="278" r:id="rId13"/>
    <p:sldId id="280" r:id="rId14"/>
    <p:sldId id="279" r:id="rId15"/>
    <p:sldId id="268" r:id="rId16"/>
    <p:sldId id="276" r:id="rId17"/>
    <p:sldId id="264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Proxima Nova Lt" panose="02000506030000020004" charset="0"/>
      <p:bold r:id="rId25"/>
    </p:embeddedFont>
    <p:embeddedFont>
      <p:font typeface="Proxima Nova Rg" panose="020005060300000200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ANf4dnBCno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em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4/4a/Virtual_Product_Dissection_Handout.docx" TargetMode="External"/><Relationship Id="rId2" Type="http://schemas.openxmlformats.org/officeDocument/2006/relationships/hyperlink" Target="https://www.solidworks.com/product/solidworks-edrawing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VIRTUAL PRODUCT DISSECTION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4A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67E16-411B-4A05-B0D6-673C6BBE0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First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toy rather than a safe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630896-6257-442C-8767-191CD275C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4" name="Online Media 3" title="Flashlight Dissection Overview on PC">
            <a:hlinkClick r:id="" action="ppaction://media"/>
            <a:extLst>
              <a:ext uri="{FF2B5EF4-FFF2-40B4-BE49-F238E27FC236}">
                <a16:creationId xmlns:a16="http://schemas.microsoft.com/office/drawing/2014/main" id="{C0361B5E-60B1-4084-985F-9C3DD63EE9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184763"/>
            <a:ext cx="6096000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DA3EF85-4128-4CA1-ADB2-B6D6A5B42DA3}"/>
              </a:ext>
            </a:extLst>
          </p:cNvPr>
          <p:cNvSpPr/>
          <p:nvPr/>
        </p:nvSpPr>
        <p:spPr>
          <a:xfrm>
            <a:off x="2251165" y="5613763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SolidWorks </a:t>
            </a:r>
            <a:r>
              <a:rPr lang="en-US" sz="1600" dirty="0" err="1">
                <a:latin typeface="Proxima Nova Rg" panose="02000506030000020004" pitchFamily="2" charset="0"/>
              </a:rPr>
              <a:t>eDrawings</a:t>
            </a:r>
            <a:r>
              <a:rPr lang="en-US" sz="1600" dirty="0">
                <a:latin typeface="Proxima Nova Rg" panose="02000506030000020004" pitchFamily="2" charset="0"/>
              </a:rPr>
              <a:t> Tutorial Courtesy of Elizabeth Starkey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2F002A-0300-49AD-B675-C82119873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 Product Dissection Activity (20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 to </a:t>
            </a:r>
            <a:r>
              <a:rPr lang="en-US" sz="2400" dirty="0">
                <a:latin typeface="Proxima Nova Lt" panose="02000506030000020004" pitchFamily="50" charset="0"/>
              </a:rPr>
              <a:t>Lab 1B – Virtual Product Dissection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Download products to dissect – different for each team member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out the virtual product dissection handout individually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605D01-74D1-4BE6-849F-A065DFD1245E}"/>
              </a:ext>
            </a:extLst>
          </p:cNvPr>
          <p:cNvGrpSpPr/>
          <p:nvPr/>
        </p:nvGrpSpPr>
        <p:grpSpPr>
          <a:xfrm>
            <a:off x="1213586" y="3198486"/>
            <a:ext cx="9382586" cy="2850407"/>
            <a:chOff x="1405116" y="3150430"/>
            <a:chExt cx="9382586" cy="2850407"/>
          </a:xfrm>
        </p:grpSpPr>
        <p:pic>
          <p:nvPicPr>
            <p:cNvPr id="11" name="Picture 10" descr="Electric Mixer.jpg">
              <a:extLst>
                <a:ext uri="{FF2B5EF4-FFF2-40B4-BE49-F238E27FC236}">
                  <a16:creationId xmlns:a16="http://schemas.microsoft.com/office/drawing/2014/main" id="{567C2E0D-64B9-48EF-8983-58954F6E0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78991">
              <a:off x="8732182" y="3547873"/>
              <a:ext cx="2055520" cy="20555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3315B7-3B27-48F9-A4CB-5B41D1E56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5116" y="3949131"/>
              <a:ext cx="2523226" cy="1682150"/>
            </a:xfrm>
            <a:prstGeom prst="rect">
              <a:avLst/>
            </a:prstGeom>
          </p:spPr>
        </p:pic>
        <p:pic>
          <p:nvPicPr>
            <p:cNvPr id="17" name="Picture 16" descr="IMG_0166.JPG">
              <a:extLst>
                <a:ext uri="{FF2B5EF4-FFF2-40B4-BE49-F238E27FC236}">
                  <a16:creationId xmlns:a16="http://schemas.microsoft.com/office/drawing/2014/main" id="{F1566F1F-1861-40C7-ACE6-9196DFCD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5720" y1="44094" x2="23944" y2="45336"/>
                          <a14:foregroundMark x1="20286" y1="46548" x2="20286" y2="46548"/>
                          <a14:backgroundMark x1="23944" y1="46305" x2="40391" y2="56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30417">
              <a:off x="3830114" y="3641864"/>
              <a:ext cx="2947499" cy="2210624"/>
            </a:xfrm>
            <a:prstGeom prst="rect">
              <a:avLst/>
            </a:prstGeom>
          </p:spPr>
        </p:pic>
        <p:pic>
          <p:nvPicPr>
            <p:cNvPr id="18" name="Picture 17" descr="IMG_0165.JPG">
              <a:extLst>
                <a:ext uri="{FF2B5EF4-FFF2-40B4-BE49-F238E27FC236}">
                  <a16:creationId xmlns:a16="http://schemas.microsoft.com/office/drawing/2014/main" id="{9BBCAE7F-2366-477C-B38E-8A0977FEE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94" b="89976" l="9995" r="97569">
                          <a14:backgroundMark x1="40027" y1="50939" x2="42935" y2="49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24915">
              <a:off x="6015680" y="3506731"/>
              <a:ext cx="2850407" cy="213780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DF08B0F-E9F2-4B55-AF00-E56A3A369DC1}"/>
              </a:ext>
            </a:extLst>
          </p:cNvPr>
          <p:cNvSpPr/>
          <p:nvPr/>
        </p:nvSpPr>
        <p:spPr>
          <a:xfrm>
            <a:off x="2188159" y="5679337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Products Available for Dissection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973940-76AA-4CA3-947D-BE8F62FB9E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1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4: Second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and </a:t>
            </a:r>
            <a:r>
              <a:rPr lang="en-US" sz="2400" dirty="0">
                <a:latin typeface="Proxima Nova Lt" panose="02000506030000020004" pitchFamily="50" charset="0"/>
              </a:rPr>
              <a:t>safe</a:t>
            </a:r>
            <a:r>
              <a:rPr lang="en-US" sz="2400" dirty="0">
                <a:latin typeface="Proxima Nova Rg" panose="02000506030000020004" pitchFamily="2" charset="0"/>
              </a:rPr>
              <a:t>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958-5B2F-4CB3-8EB3-DD4B2145E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607" y="1923350"/>
            <a:ext cx="11063785" cy="3917892"/>
          </a:xfrm>
        </p:spPr>
        <p:txBody>
          <a:bodyPr anchor="ctr"/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Share your ideas with your teammates and think about the following questions:</a:t>
            </a:r>
          </a:p>
          <a:p>
            <a:pPr algn="l"/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 what way did the product dissection activity help you develop ideas?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Did the product you dissected impact the ideas you developed?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you think it is useful to dissect different products when working in a group?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D20241-6161-4450-B4B6-BE0974BE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the lab report format given for this lab in the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 </a:t>
            </a:r>
            <a:r>
              <a:rPr lang="en-US" sz="2400" dirty="0">
                <a:latin typeface="Proxima Nova Rg" panose="02000506030000020004" pitchFamily="2" charset="0"/>
              </a:rPr>
              <a:t>presentation for Lab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5AB3C-B9F9-495E-8822-DD604F1E1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6" t="52222" r="80106" b="11032"/>
          <a:stretch/>
        </p:blipFill>
        <p:spPr>
          <a:xfrm>
            <a:off x="9912470" y="2293115"/>
            <a:ext cx="1538355" cy="305690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0FC678-6018-4EA6-A05C-B85C524F5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Each team member should dissect their own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 of the product dissection handout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detailed lab report format for Lab 4A in student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869F88-B868-41D1-85C8-E13FED4A8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A25F2D-7EAE-44E9-AA9C-82FEF8D3E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21577"/>
            <a:ext cx="0" cy="2286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Product Dissection of Cordless Drill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3B26AE-410F-441A-9014-A9DFF39ED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8" y="2421163"/>
            <a:ext cx="3645831" cy="309874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8E5C39-23A5-4AA0-8BF5-A9F67B4D6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evaluate the functional design of an existing product to apply to the ideation of a new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develop and design an idea for a water toy to be used by children ages 4 – 6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4369" y="515066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FAC084-0F6F-446F-A39A-F6DB96CE1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643" y="2601887"/>
            <a:ext cx="4352666" cy="256081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4E713-4EF3-4E26-AF44-553843F1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4160"/>
            <a:ext cx="6280886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Engineering design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Systematic approach to designing a new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 generation occurs during the “Imagine” phase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 fixation</a:t>
            </a:r>
            <a:r>
              <a:rPr lang="en-US" dirty="0">
                <a:latin typeface="Proxima Nova Rg" panose="02000506030000020004" pitchFamily="2" charset="0"/>
              </a:rPr>
              <a:t> – having preconceived notions of an initial idea and the inability to think of alternatives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Reverse engineering</a:t>
            </a:r>
            <a:r>
              <a:rPr lang="en-US" dirty="0">
                <a:latin typeface="Proxima Nova Rg" panose="02000506030000020004" pitchFamily="2" charset="0"/>
              </a:rPr>
              <a:t> – process of reproducing a product by examination of the product’s components and functions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6737014" y="54671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Engineering Design Process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Teach Engineering</a:t>
            </a:r>
          </a:p>
        </p:txBody>
      </p:sp>
      <p:pic>
        <p:nvPicPr>
          <p:cNvPr id="15" name="Picture 2" descr="Image result for engineering design process">
            <a:extLst>
              <a:ext uri="{FF2B5EF4-FFF2-40B4-BE49-F238E27FC236}">
                <a16:creationId xmlns:a16="http://schemas.microsoft.com/office/drawing/2014/main" id="{71682A04-DBEB-4F14-9EBC-FDA547B3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06" y="1774254"/>
            <a:ext cx="4024823" cy="3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A85CA8-9019-4564-8CE4-00A990A05A1C}"/>
              </a:ext>
            </a:extLst>
          </p:cNvPr>
          <p:cNvSpPr/>
          <p:nvPr/>
        </p:nvSpPr>
        <p:spPr>
          <a:xfrm>
            <a:off x="10439400" y="3601909"/>
            <a:ext cx="756557" cy="756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A5B64C-2452-40CB-BFE5-2AB14B91D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9A1764-E46B-4AAC-8F1E-CC6CE6AE5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481" y="2616275"/>
            <a:ext cx="1919001" cy="2188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FACFE4-82B2-4124-8F06-12BF0E091000}"/>
              </a:ext>
            </a:extLst>
          </p:cNvPr>
          <p:cNvSpPr txBox="1"/>
          <p:nvPr/>
        </p:nvSpPr>
        <p:spPr>
          <a:xfrm>
            <a:off x="8499804" y="2496282"/>
            <a:ext cx="2278428" cy="2395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Proxima Nova Lt" panose="02000506030000020004" pitchFamily="50" charset="0"/>
              </a:rPr>
              <a:t>S</a:t>
            </a:r>
            <a:r>
              <a:rPr lang="en-US" sz="2000" dirty="0">
                <a:latin typeface="Proxima Nova Rg" panose="02000506030000020004" pitchFamily="2" charset="0"/>
              </a:rPr>
              <a:t>ubstitute</a:t>
            </a:r>
          </a:p>
          <a:p>
            <a:pPr lvl="0"/>
            <a:r>
              <a:rPr lang="en-US" sz="2000" dirty="0">
                <a:solidFill>
                  <a:srgbClr val="FFC000"/>
                </a:solidFill>
                <a:latin typeface="Proxima Nova Lt" panose="02000506030000020004" pitchFamily="50" charset="0"/>
              </a:rPr>
              <a:t>C</a:t>
            </a:r>
            <a:r>
              <a:rPr lang="en-US" sz="2000" dirty="0">
                <a:latin typeface="Proxima Nova Rg" panose="02000506030000020004" pitchFamily="2" charset="0"/>
              </a:rPr>
              <a:t>ombine</a:t>
            </a:r>
          </a:p>
          <a:p>
            <a:pPr lvl="0"/>
            <a:r>
              <a:rPr lang="en-US" sz="2000" dirty="0">
                <a:solidFill>
                  <a:srgbClr val="F1D60F"/>
                </a:solidFill>
                <a:latin typeface="Proxima Nova Lt" panose="02000506030000020004" pitchFamily="50" charset="0"/>
              </a:rPr>
              <a:t>A</a:t>
            </a:r>
            <a:r>
              <a:rPr lang="en-US" sz="2000" dirty="0">
                <a:latin typeface="Proxima Nova Rg" panose="02000506030000020004" pitchFamily="2" charset="0"/>
              </a:rPr>
              <a:t>dapt</a:t>
            </a:r>
          </a:p>
          <a:p>
            <a:pPr lvl="0"/>
            <a:r>
              <a:rPr lang="en-US" sz="2000" dirty="0">
                <a:solidFill>
                  <a:srgbClr val="92D050"/>
                </a:solidFill>
                <a:latin typeface="Proxima Nova Lt" panose="02000506030000020004" pitchFamily="50" charset="0"/>
              </a:rPr>
              <a:t>M</a:t>
            </a:r>
            <a:r>
              <a:rPr lang="en-US" sz="2000" dirty="0">
                <a:latin typeface="Proxima Nova Rg" panose="02000506030000020004" pitchFamily="2" charset="0"/>
              </a:rPr>
              <a:t>odify</a:t>
            </a:r>
          </a:p>
          <a:p>
            <a:pPr lvl="0"/>
            <a:r>
              <a:rPr lang="en-US" sz="2000" dirty="0">
                <a:solidFill>
                  <a:srgbClr val="00B0F0"/>
                </a:solidFill>
                <a:latin typeface="Proxima Nova Lt" panose="02000506030000020004" pitchFamily="50" charset="0"/>
              </a:rPr>
              <a:t>P</a:t>
            </a:r>
            <a:r>
              <a:rPr lang="en-US" sz="2000" dirty="0">
                <a:latin typeface="Proxima Nova Rg" panose="02000506030000020004" pitchFamily="2" charset="0"/>
              </a:rPr>
              <a:t>ut to another use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Proxima Nova Lt" panose="02000506030000020004" pitchFamily="50" charset="0"/>
              </a:rPr>
              <a:t>E</a:t>
            </a:r>
            <a:r>
              <a:rPr lang="en-US" sz="2000" dirty="0">
                <a:latin typeface="Proxima Nova Rg" panose="02000506030000020004" pitchFamily="2" charset="0"/>
              </a:rPr>
              <a:t>liminate </a:t>
            </a:r>
          </a:p>
          <a:p>
            <a:pPr lvl="0"/>
            <a:r>
              <a:rPr lang="en-US" sz="2000" dirty="0">
                <a:solidFill>
                  <a:srgbClr val="7030A0"/>
                </a:solidFill>
                <a:latin typeface="Proxima Nova Lt" panose="02000506030000020004" pitchFamily="50" charset="0"/>
              </a:rPr>
              <a:t>R</a:t>
            </a:r>
            <a:r>
              <a:rPr lang="en-US" sz="2000" dirty="0">
                <a:latin typeface="Proxima Nova Rg" panose="02000506030000020004" pitchFamily="2" charset="0"/>
              </a:rPr>
              <a:t>everse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8A8E3F-4EC9-4E17-AF2E-F717AB0B4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758" y="2496281"/>
            <a:ext cx="1864746" cy="2455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5FD0F2-75CC-4675-97DA-835A51F2C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826" y="2583112"/>
            <a:ext cx="1758462" cy="22217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62FDE2-0AB9-431D-8B67-A7B87C75F608}"/>
              </a:ext>
            </a:extLst>
          </p:cNvPr>
          <p:cNvSpPr txBox="1"/>
          <p:nvPr/>
        </p:nvSpPr>
        <p:spPr>
          <a:xfrm>
            <a:off x="1655614" y="4854306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Design Heuristics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290C70-D6E0-428E-B2E0-271039879143}"/>
              </a:ext>
            </a:extLst>
          </p:cNvPr>
          <p:cNvSpPr txBox="1"/>
          <p:nvPr/>
        </p:nvSpPr>
        <p:spPr>
          <a:xfrm>
            <a:off x="4200333" y="4854306"/>
            <a:ext cx="1699664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Brainstorming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18602-8105-498E-89A8-DA9D4C0926F4}"/>
              </a:ext>
            </a:extLst>
          </p:cNvPr>
          <p:cNvSpPr txBox="1"/>
          <p:nvPr/>
        </p:nvSpPr>
        <p:spPr>
          <a:xfrm>
            <a:off x="6113859" y="4854305"/>
            <a:ext cx="2202396" cy="5782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Product Dissection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055F76-6D8C-4C74-AF1B-42E55490282A}"/>
              </a:ext>
            </a:extLst>
          </p:cNvPr>
          <p:cNvSpPr txBox="1"/>
          <p:nvPr/>
        </p:nvSpPr>
        <p:spPr>
          <a:xfrm>
            <a:off x="8508249" y="4851014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Scamper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7E52878-F5D4-4F4B-94EB-395B88E8F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88" y="1870183"/>
            <a:ext cx="10542570" cy="519764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fixation can be overcome with these idea generation methods: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718121" y="5515724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Idea Generation Methods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0322BC-025A-48AF-9B76-E1ADA6F4B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46930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RULES FOR BRAINSTORMING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554788" y="5893381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Rules for Brainstorming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71363E-66ED-4FFF-AD08-40B155828E86}"/>
              </a:ext>
            </a:extLst>
          </p:cNvPr>
          <p:cNvGrpSpPr/>
          <p:nvPr/>
        </p:nvGrpSpPr>
        <p:grpSpPr>
          <a:xfrm>
            <a:off x="2027431" y="1216449"/>
            <a:ext cx="7681240" cy="4742427"/>
            <a:chOff x="1962815" y="1235077"/>
            <a:chExt cx="7681240" cy="474242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2C9589-4BD0-4E69-BFCC-0AA40CAA2370}"/>
                </a:ext>
              </a:extLst>
            </p:cNvPr>
            <p:cNvGrpSpPr/>
            <p:nvPr/>
          </p:nvGrpSpPr>
          <p:grpSpPr>
            <a:xfrm>
              <a:off x="4658132" y="1400249"/>
              <a:ext cx="2487694" cy="1794531"/>
              <a:chOff x="2895359" y="1123604"/>
              <a:chExt cx="2487694" cy="179453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7339E4F-F8F6-4469-BA54-90A758209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95359" y="1172129"/>
                <a:ext cx="1303858" cy="130385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D341E5E-CCED-4AA5-8582-2DBE41274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2144" y="1123604"/>
                <a:ext cx="1400909" cy="140090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954FC3A-A721-45A6-ACDB-EFF7B5A4B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1896" y="1951371"/>
                <a:ext cx="966764" cy="966764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ABCE00E-933D-4D62-A776-84D45653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17675" y="1235077"/>
              <a:ext cx="2064489" cy="206448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DD2715-D92D-41F4-87C8-C02DA570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6022" y="3758836"/>
              <a:ext cx="1187793" cy="138609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D4D6936-B532-4B5D-9BC8-5A12342CF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9154" y="3763875"/>
              <a:ext cx="1545269" cy="1441886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415D9C9-9114-4EF4-901B-7F485A6D1053}"/>
                </a:ext>
              </a:extLst>
            </p:cNvPr>
            <p:cNvGrpSpPr/>
            <p:nvPr/>
          </p:nvGrpSpPr>
          <p:grpSpPr>
            <a:xfrm>
              <a:off x="2243872" y="3766691"/>
              <a:ext cx="1947424" cy="1789886"/>
              <a:chOff x="525697" y="3657110"/>
              <a:chExt cx="1947424" cy="178988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A0E845C-3753-4BED-8B57-1CB2CD27C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06374" y="4467726"/>
                <a:ext cx="812399" cy="73351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DF9E142-27A7-4335-B0F3-1FFE28145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95648" y="3657110"/>
                <a:ext cx="777473" cy="70197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17A8083-E60E-4460-9D6E-C364221F7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25697" y="4453439"/>
                <a:ext cx="1100409" cy="99355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7D1C34B-844C-437B-ABBA-4B5DDF6C9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9537">
                <a:off x="630170" y="3770381"/>
                <a:ext cx="790777" cy="71399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8913A04-CF7B-4EB6-8646-71A32724C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5920" y="4046799"/>
                <a:ext cx="1036817" cy="93614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4C0E27-E68F-4953-A2A2-8C7A1355BFC8}"/>
                </a:ext>
              </a:extLst>
            </p:cNvPr>
            <p:cNvSpPr txBox="1"/>
            <p:nvPr/>
          </p:nvSpPr>
          <p:spPr>
            <a:xfrm>
              <a:off x="1962815" y="2843589"/>
              <a:ext cx="2438539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No (self) judgement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549EBA-84B5-4390-B9C0-12D040D13F8D}"/>
                </a:ext>
              </a:extLst>
            </p:cNvPr>
            <p:cNvSpPr txBox="1"/>
            <p:nvPr/>
          </p:nvSpPr>
          <p:spPr>
            <a:xfrm>
              <a:off x="4699484" y="2851019"/>
              <a:ext cx="251501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Encourage wild ideas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314EF2-A3E2-487B-936C-F4402349CD6D}"/>
                </a:ext>
              </a:extLst>
            </p:cNvPr>
            <p:cNvSpPr txBox="1"/>
            <p:nvPr/>
          </p:nvSpPr>
          <p:spPr>
            <a:xfrm>
              <a:off x="7512625" y="2906806"/>
              <a:ext cx="2131430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Stay focused on the topic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585E17-A759-4865-9506-8C5A59B39DF2}"/>
                </a:ext>
              </a:extLst>
            </p:cNvPr>
            <p:cNvSpPr txBox="1"/>
            <p:nvPr/>
          </p:nvSpPr>
          <p:spPr>
            <a:xfrm>
              <a:off x="2508036" y="5161691"/>
              <a:ext cx="151663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Be visual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F1D595-D02D-49D2-A70D-6BBA2C05BB85}"/>
                </a:ext>
              </a:extLst>
            </p:cNvPr>
            <p:cNvSpPr txBox="1"/>
            <p:nvPr/>
          </p:nvSpPr>
          <p:spPr>
            <a:xfrm>
              <a:off x="4541492" y="5149575"/>
              <a:ext cx="2830993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Go for quantity </a:t>
              </a:r>
              <a:br>
                <a:rPr lang="en-US" dirty="0">
                  <a:latin typeface="Proxima Nova Rg" panose="02000506030000020004" pitchFamily="2" charset="0"/>
                </a:rPr>
              </a:br>
              <a:r>
                <a:rPr lang="en-US" dirty="0">
                  <a:latin typeface="Proxima Nova Rg" panose="02000506030000020004" pitchFamily="2" charset="0"/>
                </a:rPr>
                <a:t>(9 or more)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18B8D1-3B65-420A-918D-819C86E51C4B}"/>
                </a:ext>
              </a:extLst>
            </p:cNvPr>
            <p:cNvSpPr txBox="1"/>
            <p:nvPr/>
          </p:nvSpPr>
          <p:spPr>
            <a:xfrm>
              <a:off x="7786629" y="5144935"/>
              <a:ext cx="1692372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Combine and improve ideas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6E3E047-6741-4E77-A163-C3BBA94064F0}"/>
                </a:ext>
              </a:extLst>
            </p:cNvPr>
            <p:cNvGrpSpPr/>
            <p:nvPr/>
          </p:nvGrpSpPr>
          <p:grpSpPr>
            <a:xfrm>
              <a:off x="2429874" y="1558513"/>
              <a:ext cx="1510584" cy="1552594"/>
              <a:chOff x="676332" y="1229014"/>
              <a:chExt cx="1575156" cy="161896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8A628F3-F180-4526-AB5D-F31E5B6B4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341800" y="1905607"/>
                <a:ext cx="828642" cy="82864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29963B3-5CE2-47C8-9DEA-FB9E46C03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354" y="1377560"/>
                <a:ext cx="828644" cy="828644"/>
              </a:xfrm>
              <a:prstGeom prst="rect">
                <a:avLst/>
              </a:prstGeom>
            </p:spPr>
          </p:pic>
          <p:sp>
            <p:nvSpPr>
              <p:cNvPr id="40" name="&quot;No&quot; Symbol 41">
                <a:extLst>
                  <a:ext uri="{FF2B5EF4-FFF2-40B4-BE49-F238E27FC236}">
                    <a16:creationId xmlns:a16="http://schemas.microsoft.com/office/drawing/2014/main" id="{A53BE3F6-E036-4209-B33C-D435ECDB4263}"/>
                  </a:ext>
                </a:extLst>
              </p:cNvPr>
              <p:cNvSpPr/>
              <p:nvPr/>
            </p:nvSpPr>
            <p:spPr>
              <a:xfrm flipH="1">
                <a:off x="676332" y="1229014"/>
                <a:ext cx="1575156" cy="1618962"/>
              </a:xfrm>
              <a:prstGeom prst="noSmoking">
                <a:avLst>
                  <a:gd name="adj" fmla="val 531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A65B62-FBD0-4E4B-A527-FBBFFF20D0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76447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Product dissection </a:t>
            </a:r>
            <a:r>
              <a:rPr lang="en-US" dirty="0">
                <a:latin typeface="Proxima Nova Rg" panose="02000506030000020004" pitchFamily="2" charset="0"/>
              </a:rPr>
              <a:t>– systematic disassembly of products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supply/energy source – how is power supplied?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Primary motion – how is mechanical motion achieved?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Energy flow – how is power transferred to create motion?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Form and outer body – how do users interact with outer components?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clock in the middle of a watch&#10;&#10;Description automatically generated">
            <a:extLst>
              <a:ext uri="{FF2B5EF4-FFF2-40B4-BE49-F238E27FC236}">
                <a16:creationId xmlns:a16="http://schemas.microsoft.com/office/drawing/2014/main" id="{88C87B8D-9D36-470F-8CE1-28F4F00C9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7" y="3983437"/>
            <a:ext cx="2803968" cy="18710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F2951F-14BA-427A-84D2-8FAA092C3FA4}"/>
              </a:ext>
            </a:extLst>
          </p:cNvPr>
          <p:cNvSpPr/>
          <p:nvPr/>
        </p:nvSpPr>
        <p:spPr>
          <a:xfrm>
            <a:off x="5116284" y="4140083"/>
            <a:ext cx="6362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Ex: Pocket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 – battery and compressed spring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Primary motion – gear train drives clock hands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Energy flow – spring gets wound and mechanical energy powers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Form – winding crown, cover, case body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4CA7FB-394B-4A77-A9B1-AF2E1F8FA2BF}"/>
              </a:ext>
            </a:extLst>
          </p:cNvPr>
          <p:cNvSpPr/>
          <p:nvPr/>
        </p:nvSpPr>
        <p:spPr>
          <a:xfrm>
            <a:off x="1229550" y="5854449"/>
            <a:ext cx="4610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Pocket Watch Courtesy of Retro Thing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796534-2848-4FEE-AB35-6A2B36100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0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SolidWorks eDrawings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dissection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Virtual product dissection handout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Any materials needed for hypothetical design of a water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C234EF-1203-46B6-9B2A-8D608BAAB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274" y="1923350"/>
            <a:ext cx="811203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Creativity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Get in groups and take out paper and a pencil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Write down as many alternative ways as possible to use a paperclip (2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Count the number of ideas generated as a group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Identify the greatest number of ideas generated – winner gets a prize!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6A6A17D-A250-49F9-85C9-07B1191FCB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01189" y="2721285"/>
            <a:ext cx="2094548" cy="20945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617C2B-57A9-4E32-98E9-1646BBB5C164}"/>
              </a:ext>
            </a:extLst>
          </p:cNvPr>
          <p:cNvSpPr/>
          <p:nvPr/>
        </p:nvSpPr>
        <p:spPr>
          <a:xfrm>
            <a:off x="801189" y="4815833"/>
            <a:ext cx="2094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Paperclip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062914-C74E-4AD7-9A5C-76CB35C1A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681</Words>
  <Application>Microsoft Office PowerPoint</Application>
  <PresentationFormat>Widescreen</PresentationFormat>
  <Paragraphs>125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Proxima Nova Lt</vt:lpstr>
      <vt:lpstr>Calibri</vt:lpstr>
      <vt:lpstr>Proxima Nova Rg</vt:lpstr>
      <vt:lpstr>Calibri Light</vt:lpstr>
      <vt:lpstr>Gotham Medium</vt:lpstr>
      <vt:lpstr>Office Theme</vt:lpstr>
      <vt:lpstr>VIRTUAL PRODUCT DISSECTION</vt:lpstr>
      <vt:lpstr>OVERVIEW</vt:lpstr>
      <vt:lpstr>OBJECTIVE</vt:lpstr>
      <vt:lpstr>BACKGROUND</vt:lpstr>
      <vt:lpstr>BACKGROUND</vt:lpstr>
      <vt:lpstr>RULES FOR BRAINSTORMING</vt:lpstr>
      <vt:lpstr>BACKGROUND</vt:lpstr>
      <vt:lpstr>MATERIALS</vt:lpstr>
      <vt:lpstr>PROCEDURE</vt:lpstr>
      <vt:lpstr>PROCEDURE</vt:lpstr>
      <vt:lpstr>PROCEDURE</vt:lpstr>
      <vt:lpstr>PROCEDURE</vt:lpstr>
      <vt:lpstr>PROCEDURE</vt:lpstr>
      <vt:lpstr>REFLECTION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Minh Diep</cp:lastModifiedBy>
  <cp:revision>75</cp:revision>
  <dcterms:created xsi:type="dcterms:W3CDTF">2019-06-25T23:10:16Z</dcterms:created>
  <dcterms:modified xsi:type="dcterms:W3CDTF">2020-09-01T01:29:11Z</dcterms:modified>
</cp:coreProperties>
</file>