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76" r:id="rId5"/>
    <p:sldId id="277" r:id="rId6"/>
    <p:sldId id="278" r:id="rId7"/>
    <p:sldId id="279" r:id="rId8"/>
    <p:sldId id="275" r:id="rId9"/>
    <p:sldId id="274" r:id="rId10"/>
    <p:sldId id="273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72" r:id="rId20"/>
    <p:sldId id="288" r:id="rId21"/>
    <p:sldId id="289" r:id="rId22"/>
    <p:sldId id="290" r:id="rId23"/>
    <p:sldId id="271" r:id="rId24"/>
    <p:sldId id="291" r:id="rId25"/>
    <p:sldId id="292" r:id="rId26"/>
    <p:sldId id="293" r:id="rId27"/>
    <p:sldId id="270" r:id="rId28"/>
    <p:sldId id="294" r:id="rId29"/>
    <p:sldId id="269" r:id="rId30"/>
    <p:sldId id="295" r:id="rId31"/>
    <p:sldId id="296" r:id="rId32"/>
    <p:sldId id="297" r:id="rId33"/>
    <p:sldId id="268" r:id="rId34"/>
    <p:sldId id="298" r:id="rId35"/>
    <p:sldId id="299" r:id="rId36"/>
    <p:sldId id="300" r:id="rId37"/>
    <p:sldId id="301" r:id="rId38"/>
    <p:sldId id="302" r:id="rId39"/>
    <p:sldId id="304" r:id="rId40"/>
    <p:sldId id="303" r:id="rId41"/>
    <p:sldId id="305" r:id="rId42"/>
    <p:sldId id="306" r:id="rId43"/>
    <p:sldId id="30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Using the </a:t>
            </a:r>
            <a:br>
              <a:rPr lang="en-US" b="1" dirty="0" smtClean="0"/>
            </a:br>
            <a:r>
              <a:rPr lang="en-US" b="1" dirty="0" smtClean="0"/>
              <a:t>Passive Voice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217435065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a project </a:t>
                      </a:r>
                      <a:r>
                        <a:rPr lang="en-US" sz="2000" baseline="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 three projects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a project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66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9749795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a project </a:t>
                      </a:r>
                      <a:r>
                        <a:rPr lang="en-US" sz="2000" baseline="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 project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is finished </a:t>
                      </a:r>
                      <a:r>
                        <a:rPr lang="en-US" sz="200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 three projects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a project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0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577816576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three projects </a:t>
                      </a:r>
                      <a:r>
                        <a:rPr lang="en-US" sz="200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a project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29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662392189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three projects </a:t>
                      </a:r>
                      <a:r>
                        <a:rPr lang="en-US" sz="200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Three projects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are finished </a:t>
                      </a:r>
                      <a:r>
                        <a:rPr lang="en-US" sz="200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a project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50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720892461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three projects 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Three projects are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a project</a:t>
                      </a:r>
                      <a:r>
                        <a:rPr lang="en-US" sz="2000" dirty="0" smtClean="0"/>
                        <a:t>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835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636174826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three projects 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Three projects are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a project</a:t>
                      </a:r>
                      <a:r>
                        <a:rPr lang="en-US" sz="2000" dirty="0" smtClean="0"/>
                        <a:t> in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 project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57068C"/>
                          </a:solidFill>
                        </a:rPr>
                        <a:t>was finished </a:t>
                      </a:r>
                      <a:r>
                        <a:rPr lang="en-US" sz="2000" baseline="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finished three projects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840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257187064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three projects 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Three projects are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finished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was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three projects</a:t>
                      </a:r>
                      <a:r>
                        <a:rPr lang="en-US" sz="2000" dirty="0" smtClean="0"/>
                        <a:t>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1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</a:t>
            </a:r>
            <a:r>
              <a:rPr lang="en-US" u="sng" dirty="0" smtClean="0"/>
              <a:t>Tense</a:t>
            </a:r>
            <a:r>
              <a:rPr lang="en-US" dirty="0" smtClean="0"/>
              <a:t> and </a:t>
            </a:r>
            <a:r>
              <a:rPr lang="en-US" u="sng" dirty="0" smtClean="0"/>
              <a:t>Number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97950520"/>
              </p:ext>
            </p:extLst>
          </p:nvPr>
        </p:nvGraphicFramePr>
        <p:xfrm>
          <a:off x="502276" y="1275009"/>
          <a:ext cx="10715222" cy="34257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Active Voice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Passive Voice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 is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three projects 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Three projects are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finished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 project</a:t>
                      </a:r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 project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was finished in eight hours.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finished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three projects</a:t>
                      </a:r>
                      <a:r>
                        <a:rPr lang="en-US" sz="2000" dirty="0" smtClean="0"/>
                        <a:t> in</a:t>
                      </a:r>
                      <a:r>
                        <a:rPr lang="en-US" sz="2000" baseline="0" dirty="0" smtClean="0"/>
                        <a:t> eight hours.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Three projects </a:t>
                      </a:r>
                      <a:r>
                        <a:rPr lang="en-US" sz="2000" dirty="0" smtClean="0">
                          <a:solidFill>
                            <a:srgbClr val="57068C"/>
                          </a:solidFill>
                        </a:rPr>
                        <a:t>were finished </a:t>
                      </a:r>
                      <a:r>
                        <a:rPr lang="en-US" sz="2000" dirty="0" smtClean="0"/>
                        <a:t>in eight hours.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868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Definitions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Changing to the passive voice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Practice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684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The team used the following materials: a model rocket requiring some assembly, a tube of </a:t>
            </a:r>
            <a:r>
              <a:rPr lang="ja-JP" altLang="en-US" dirty="0">
                <a:ea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</a:rPr>
              <a:t>Super Glue</a:t>
            </a:r>
            <a:r>
              <a:rPr lang="en-US" altLang="ja-JP" baseline="30000" dirty="0">
                <a:ea typeface="ＭＳ Ｐゴシック" pitchFamily="-84" charset="-128"/>
              </a:rPr>
              <a:t>®</a:t>
            </a:r>
            <a:r>
              <a:rPr lang="en-US" altLang="ja-JP" dirty="0">
                <a:ea typeface="ＭＳ Ｐゴシック" pitchFamily="-84" charset="-128"/>
              </a:rPr>
              <a:t>,</a:t>
            </a:r>
            <a:r>
              <a:rPr lang="ja-JP" altLang="en-US" dirty="0">
                <a:ea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</a:rPr>
              <a:t> a cartridge of matter, and a tank of antimatter</a:t>
            </a:r>
            <a:r>
              <a:rPr lang="en-US" altLang="ja-JP" dirty="0" smtClean="0">
                <a:ea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97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Definitions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Changing to the passive voice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Practice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The team used the following materials: a model rocket requiring some assembly, a tube of </a:t>
            </a:r>
            <a:r>
              <a:rPr lang="ja-JP" altLang="en-US" dirty="0">
                <a:ea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</a:rPr>
              <a:t>Super Glue</a:t>
            </a:r>
            <a:r>
              <a:rPr lang="en-US" altLang="ja-JP" baseline="30000" dirty="0">
                <a:ea typeface="ＭＳ Ｐゴシック" pitchFamily="-84" charset="-128"/>
              </a:rPr>
              <a:t>®</a:t>
            </a:r>
            <a:r>
              <a:rPr lang="en-US" altLang="ja-JP" dirty="0">
                <a:ea typeface="ＭＳ Ｐゴシック" pitchFamily="-84" charset="-128"/>
              </a:rPr>
              <a:t>,</a:t>
            </a:r>
            <a:r>
              <a:rPr lang="ja-JP" altLang="en-US" dirty="0">
                <a:ea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</a:rPr>
              <a:t> a cartridge of matter, and a tank of antimatter</a:t>
            </a:r>
            <a:r>
              <a:rPr lang="en-US" altLang="ja-JP" dirty="0" smtClean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following materials were used: a model rocket requiring some assembly, a tube of </a:t>
            </a:r>
            <a:r>
              <a:rPr lang="ja-JP" altLang="en-US" dirty="0">
                <a:solidFill>
                  <a:srgbClr val="FF6600"/>
                </a:solidFill>
                <a:latin typeface="Arial" panose="020B0604020202020204" pitchFamily="34" charset="0"/>
                <a:ea typeface="ＭＳ Ｐゴシック" pitchFamily="-84" charset="-128"/>
              </a:rPr>
              <a:t>“</a:t>
            </a:r>
            <a:r>
              <a:rPr lang="en-US" altLang="ja-JP" dirty="0">
                <a:solidFill>
                  <a:srgbClr val="FF6600"/>
                </a:solidFill>
                <a:ea typeface="ＭＳ Ｐゴシック" pitchFamily="-84" charset="-128"/>
              </a:rPr>
              <a:t>Super Glue</a:t>
            </a:r>
            <a:r>
              <a:rPr lang="en-US" altLang="ja-JP" baseline="30000" dirty="0">
                <a:solidFill>
                  <a:srgbClr val="FF6600"/>
                </a:solidFill>
                <a:ea typeface="ＭＳ Ｐゴシック" pitchFamily="-84" charset="-128"/>
              </a:rPr>
              <a:t>®</a:t>
            </a:r>
            <a:r>
              <a:rPr lang="en-US" altLang="ja-JP" dirty="0">
                <a:solidFill>
                  <a:srgbClr val="FF6600"/>
                </a:solidFill>
                <a:ea typeface="ＭＳ Ｐゴシック" pitchFamily="-84" charset="-128"/>
              </a:rPr>
              <a:t>,</a:t>
            </a:r>
            <a:r>
              <a:rPr lang="ja-JP" altLang="en-US" dirty="0">
                <a:solidFill>
                  <a:srgbClr val="FF6600"/>
                </a:solidFill>
                <a:latin typeface="Arial" panose="020B0604020202020204" pitchFamily="34" charset="0"/>
                <a:ea typeface="ＭＳ Ｐゴシック" pitchFamily="-84" charset="-128"/>
              </a:rPr>
              <a:t>”</a:t>
            </a:r>
            <a:r>
              <a:rPr lang="en-US" altLang="ja-JP" dirty="0">
                <a:solidFill>
                  <a:srgbClr val="FF6600"/>
                </a:solidFill>
                <a:ea typeface="ＭＳ Ｐゴシック" pitchFamily="-84" charset="-128"/>
              </a:rPr>
              <a:t> a cartridge of matter, and a tank of antimatter</a:t>
            </a:r>
            <a:r>
              <a:rPr lang="en-US" altLang="ja-JP" dirty="0" smtClean="0">
                <a:solidFill>
                  <a:srgbClr val="FF6600"/>
                </a:solidFill>
                <a:ea typeface="ＭＳ Ｐゴシック" pitchFamily="-84" charset="-128"/>
              </a:rPr>
              <a:t>.</a:t>
            </a:r>
            <a:endParaRPr lang="en-US" altLang="ja-JP" dirty="0">
              <a:solidFill>
                <a:srgbClr val="FF6600"/>
              </a:solidFill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885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</a:t>
            </a:r>
            <a:r>
              <a:rPr lang="en-US" altLang="en-US" dirty="0">
                <a:ea typeface="ＭＳ Ｐゴシック" pitchFamily="-84" charset="-128"/>
              </a:rPr>
              <a:t>EG 1003 course also supplied the launch stand, the barrier, and two atomic clocks</a:t>
            </a:r>
            <a:r>
              <a:rPr lang="en-US" altLang="en-US" dirty="0" smtClean="0">
                <a:ea typeface="ＭＳ Ｐゴシック" pitchFamily="-84" charset="-128"/>
              </a:rPr>
              <a:t>.</a:t>
            </a:r>
            <a:endParaRPr lang="en-US" altLang="en-US" dirty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005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</a:t>
            </a:r>
            <a:r>
              <a:rPr lang="en-US" altLang="en-US" dirty="0">
                <a:ea typeface="ＭＳ Ｐゴシック" pitchFamily="-84" charset="-128"/>
              </a:rPr>
              <a:t>EG 1003 course also supplied the launch stand, the barrier, and two atomic clocks</a:t>
            </a:r>
            <a:r>
              <a:rPr lang="en-US" altLang="en-US" dirty="0" smtClean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launch stand, the barrier, and two atomic clocks were supplied by the EG 1003 course</a:t>
            </a:r>
            <a:r>
              <a:rPr lang="en-US" altLang="en-US" dirty="0" smtClean="0">
                <a:solidFill>
                  <a:srgbClr val="FF6600"/>
                </a:solidFill>
                <a:ea typeface="ＭＳ Ｐゴシック" pitchFamily="-84" charset="-128"/>
              </a:rPr>
              <a:t>.</a:t>
            </a:r>
            <a:endParaRPr lang="en-US" altLang="en-US" dirty="0">
              <a:solidFill>
                <a:srgbClr val="FF6600"/>
              </a:solidFill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834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First, we obtained the rocket kit from a 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37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First, we obtained the rocket kit from a TA.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First, the rocket kit was obtained from a TA. </a:t>
            </a:r>
          </a:p>
        </p:txBody>
      </p:sp>
    </p:spTree>
    <p:extLst>
      <p:ext uri="{BB962C8B-B14F-4D97-AF65-F5344CB8AC3E}">
        <p14:creationId xmlns:p14="http://schemas.microsoft.com/office/powerpoint/2010/main" val="3282768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First, we obtained the rocket kit from a TA.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First, the rocket kit was obtained from a TA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I inspected the kit to ensure that all parts were present. </a:t>
            </a:r>
          </a:p>
        </p:txBody>
      </p:sp>
    </p:spTree>
    <p:extLst>
      <p:ext uri="{BB962C8B-B14F-4D97-AF65-F5344CB8AC3E}">
        <p14:creationId xmlns:p14="http://schemas.microsoft.com/office/powerpoint/2010/main" val="762912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First, we obtained the rocket kit from a TA.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First, the rocket kit was obtained from a TA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I inspected the kit to ensure that all parts were present</a:t>
            </a:r>
            <a:r>
              <a:rPr lang="en-US" altLang="en-US" dirty="0" smtClean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kit was inspected to ensure that all parts were present</a:t>
            </a:r>
            <a:r>
              <a:rPr lang="en-US" altLang="en-US" dirty="0" smtClean="0">
                <a:solidFill>
                  <a:srgbClr val="FF6600"/>
                </a:solidFill>
                <a:ea typeface="ＭＳ Ｐゴシック" pitchFamily="-84" charset="-128"/>
              </a:rPr>
              <a:t>.</a:t>
            </a:r>
            <a:endParaRPr lang="en-US" altLang="en-US" dirty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418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Miguel attached the four control surfaces (fins) to the fuselage of the model using Super Glue</a:t>
            </a:r>
            <a:r>
              <a:rPr lang="en-US" altLang="en-US" baseline="30000" dirty="0">
                <a:ea typeface="ＭＳ Ｐゴシック" pitchFamily="-84" charset="-128"/>
              </a:rPr>
              <a:t>®</a:t>
            </a:r>
            <a:r>
              <a:rPr lang="en-US" altLang="en-US" dirty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56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to the Passive </a:t>
            </a:r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Miguel attached the four control surfaces (fins) to the fuselage of the model using Super Glue</a:t>
            </a:r>
            <a:r>
              <a:rPr lang="en-US" altLang="en-US" baseline="30000" dirty="0">
                <a:ea typeface="ＭＳ Ｐゴシック" pitchFamily="-84" charset="-128"/>
              </a:rPr>
              <a:t>®</a:t>
            </a:r>
            <a:r>
              <a:rPr lang="en-US" altLang="en-US" dirty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four control surfaces (fins) were attached to the fuselage of the model using Super Glue</a:t>
            </a:r>
            <a:r>
              <a:rPr lang="en-US" altLang="en-US" baseline="30000" dirty="0" smtClean="0">
                <a:solidFill>
                  <a:srgbClr val="FF6600"/>
                </a:solidFill>
                <a:ea typeface="ＭＳ Ｐゴシック" pitchFamily="-84" charset="-128"/>
              </a:rPr>
              <a:t>®</a:t>
            </a:r>
            <a:r>
              <a:rPr lang="en-US" altLang="en-US" dirty="0" smtClean="0">
                <a:solidFill>
                  <a:srgbClr val="FF6600"/>
                </a:solidFill>
                <a:ea typeface="ＭＳ Ｐゴシック" pitchFamily="-84" charset="-128"/>
              </a:rPr>
              <a:t>.</a:t>
            </a:r>
            <a:endParaRPr lang="en-US" altLang="en-US" dirty="0">
              <a:solidFill>
                <a:srgbClr val="FF6600"/>
              </a:solidFill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882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We pressed the red power switch, activating the model.</a:t>
            </a:r>
            <a:endParaRPr lang="en-US" dirty="0"/>
          </a:p>
        </p:txBody>
      </p:sp>
      <p:pic>
        <p:nvPicPr>
          <p:cNvPr id="4" name="Picture 3" descr="CAI197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293" y="4744437"/>
            <a:ext cx="15113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71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Voice vs.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Active voice takes the form “A does B”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6600"/>
                </a:solidFill>
              </a:rPr>
              <a:t>We</a:t>
            </a:r>
            <a:r>
              <a:rPr lang="en-US" dirty="0" smtClean="0"/>
              <a:t> chose the </a:t>
            </a:r>
            <a:r>
              <a:rPr lang="en-US" dirty="0" smtClean="0">
                <a:solidFill>
                  <a:srgbClr val="7030A0"/>
                </a:solidFill>
              </a:rPr>
              <a:t>plastic film </a:t>
            </a:r>
            <a:r>
              <a:rPr lang="en-US" dirty="0" smtClean="0"/>
              <a:t>to cover the microphone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Passive voice takes the form “B is done (by A)”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Plastic film </a:t>
            </a:r>
            <a:r>
              <a:rPr lang="en-US" dirty="0" smtClean="0"/>
              <a:t>was chosen </a:t>
            </a:r>
            <a:r>
              <a:rPr lang="en-US" dirty="0" smtClean="0">
                <a:solidFill>
                  <a:srgbClr val="FF6600"/>
                </a:solidFill>
              </a:rPr>
              <a:t>(by us) </a:t>
            </a:r>
            <a:r>
              <a:rPr lang="en-US" dirty="0" smtClean="0"/>
              <a:t>to cover the microphone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53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We pressed the red power switch, activating the model.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red power switch was pressed, activating the model.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 descr="CAI197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293" y="4744437"/>
            <a:ext cx="15113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324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I197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293" y="4744437"/>
            <a:ext cx="15113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</a:t>
            </a:r>
            <a:r>
              <a:rPr lang="en-US" altLang="en-US" dirty="0">
                <a:ea typeface="ＭＳ Ｐゴシック" pitchFamily="-84" charset="-128"/>
              </a:rPr>
              <a:t>team noted the time to verify that there would be enough battery power when the rocket was launched. 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8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I197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293" y="4744437"/>
            <a:ext cx="15113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</a:t>
            </a:r>
            <a:r>
              <a:rPr lang="en-US" altLang="en-US" dirty="0">
                <a:ea typeface="ＭＳ Ｐゴシック" pitchFamily="-84" charset="-128"/>
              </a:rPr>
              <a:t>team noted the time to verify that there would be enough battery power when the rocket was launched</a:t>
            </a:r>
            <a:r>
              <a:rPr lang="en-US" altLang="en-US" dirty="0" smtClean="0">
                <a:ea typeface="ＭＳ Ｐゴシック" pitchFamily="-8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time was noted to verify that there would be enough battery power when the rocket was launched. </a:t>
            </a:r>
            <a:r>
              <a:rPr lang="en-US" altLang="en-US" dirty="0" smtClean="0">
                <a:ea typeface="ＭＳ Ｐゴシック" pitchFamily="-84" charset="-128"/>
              </a:rPr>
              <a:t> </a:t>
            </a: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887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Francisca pushed the yellow button, starting the </a:t>
            </a:r>
            <a:br>
              <a:rPr lang="en-US" altLang="en-US" dirty="0">
                <a:ea typeface="ＭＳ Ｐゴシック" pitchFamily="-84" charset="-128"/>
              </a:rPr>
            </a:br>
            <a:r>
              <a:rPr lang="en-US" altLang="en-US" dirty="0">
                <a:ea typeface="ＭＳ Ｐゴシック" pitchFamily="-84" charset="-128"/>
              </a:rPr>
              <a:t>Level 1 Diagnostic for the positronic control system.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09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-84" charset="-128"/>
              </a:rPr>
              <a:t>Francisca pushed the yellow button, starting the </a:t>
            </a:r>
            <a:br>
              <a:rPr lang="en-US" altLang="en-US" dirty="0">
                <a:ea typeface="ＭＳ Ｐゴシック" pitchFamily="-84" charset="-128"/>
              </a:rPr>
            </a:br>
            <a:r>
              <a:rPr lang="en-US" altLang="en-US" dirty="0">
                <a:ea typeface="ＭＳ Ｐゴシック" pitchFamily="-84" charset="-128"/>
              </a:rPr>
              <a:t>Level 1 Diagnostic for the positronic control system. 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The yellow button was pressed, starting the </a:t>
            </a:r>
            <a:b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</a:br>
            <a:r>
              <a:rPr lang="en-US" altLang="en-US" dirty="0">
                <a:solidFill>
                  <a:srgbClr val="FF6600"/>
                </a:solidFill>
                <a:ea typeface="ＭＳ Ｐゴシック" pitchFamily="-84" charset="-128"/>
              </a:rPr>
              <a:t>Level 1 Diagnostic for the positronic control system. 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73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team took the model out to </a:t>
            </a:r>
            <a:r>
              <a:rPr lang="en-US" altLang="en-US" dirty="0" err="1" smtClean="0"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ea typeface="ＭＳ Ｐゴシック" pitchFamily="-84" charset="-128"/>
              </a:rPr>
              <a:t> commons.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061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The team took the model out to </a:t>
            </a:r>
            <a:r>
              <a:rPr lang="en-US" altLang="en-US" dirty="0" err="1" smtClean="0"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ea typeface="ＭＳ Ｐゴシック" pitchFamily="-84" charset="-128"/>
              </a:rPr>
              <a:t> commons.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FF6600"/>
                </a:solidFill>
                <a:ea typeface="ＭＳ Ｐゴシック" pitchFamily="-84" charset="-128"/>
              </a:rPr>
              <a:t>The model was taken out to </a:t>
            </a:r>
            <a:r>
              <a:rPr lang="en-US" altLang="en-US" dirty="0" err="1" smtClean="0">
                <a:solidFill>
                  <a:srgbClr val="FF6600"/>
                </a:solidFill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solidFill>
                  <a:srgbClr val="FF6600"/>
                </a:solidFill>
                <a:ea typeface="ＭＳ Ｐゴシック" pitchFamily="-84" charset="-128"/>
              </a:rPr>
              <a:t> commons.</a:t>
            </a:r>
            <a:endParaRPr lang="en-US" altLang="en-US" dirty="0">
              <a:solidFill>
                <a:srgbClr val="FF6600"/>
              </a:solidFill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206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The team took the model out to </a:t>
            </a:r>
            <a:r>
              <a:rPr lang="en-US" altLang="en-US" dirty="0" err="1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 commons.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The model was taken out to </a:t>
            </a:r>
            <a:r>
              <a:rPr lang="en-US" altLang="en-US" dirty="0" err="1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 commons.</a:t>
            </a:r>
            <a:endParaRPr lang="en-US" altLang="en-US" dirty="0">
              <a:solidFill>
                <a:schemeClr val="bg1">
                  <a:lumMod val="50000"/>
                </a:schemeClr>
              </a:solidFill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I obtained a matter cartridge from the TA.</a:t>
            </a: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56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The team took the model out to </a:t>
            </a:r>
            <a:r>
              <a:rPr lang="en-US" altLang="en-US" dirty="0" err="1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 commons.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The model was taken out to </a:t>
            </a:r>
            <a:r>
              <a:rPr lang="en-US" altLang="en-US" dirty="0" err="1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MetroTech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  <a:ea typeface="ＭＳ Ｐゴシック" pitchFamily="-84" charset="-128"/>
              </a:rPr>
              <a:t> commons.</a:t>
            </a:r>
            <a:endParaRPr lang="en-US" altLang="en-US" dirty="0">
              <a:solidFill>
                <a:schemeClr val="bg1">
                  <a:lumMod val="50000"/>
                </a:schemeClr>
              </a:solidFill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ea typeface="ＭＳ Ｐゴシック" pitchFamily="-84" charset="-128"/>
              </a:rPr>
              <a:t>I obtained a matter cartridge from the TA.</a:t>
            </a:r>
            <a:endParaRPr lang="en-US" altLang="en-US" dirty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6600"/>
                </a:solidFill>
              </a:rPr>
              <a:t>A matter cartridge was obtained from the TA.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73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dirty="0"/>
              <a:t>snapped this cartridge into the model. </a:t>
            </a:r>
            <a:endParaRPr lang="en-US" altLang="en-US" dirty="0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238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Voice: Subjects Perform an Act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0125" y="1428134"/>
            <a:ext cx="80772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We ... chose ... plastic film to cover the microphone.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40125" y="878859"/>
            <a:ext cx="1981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b="1" i="1" dirty="0">
                <a:solidFill>
                  <a:srgbClr val="000000"/>
                </a:solidFill>
                <a:latin typeface="+mn-lt"/>
                <a:ea typeface="ＭＳ Ｐゴシック" charset="0"/>
                <a:cs typeface="ＭＳ Ｐゴシック" charset="0"/>
              </a:rPr>
              <a:t>Active voice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25947" y="2092299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Subject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124001" y="2092299"/>
            <a:ext cx="66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Verb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3720386" y="2092299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Object</a:t>
            </a:r>
          </a:p>
        </p:txBody>
      </p:sp>
      <p:sp>
        <p:nvSpPr>
          <p:cNvPr id="9" name="AutoShape 19"/>
          <p:cNvSpPr>
            <a:spLocks/>
          </p:cNvSpPr>
          <p:nvPr/>
        </p:nvSpPr>
        <p:spPr bwMode="auto">
          <a:xfrm rot="16200000">
            <a:off x="1233800" y="1747102"/>
            <a:ext cx="228600" cy="390763"/>
          </a:xfrm>
          <a:prstGeom prst="leftBrace">
            <a:avLst>
              <a:gd name="adj1" fmla="val 1699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AutoShape 20"/>
          <p:cNvSpPr>
            <a:spLocks/>
          </p:cNvSpPr>
          <p:nvPr/>
        </p:nvSpPr>
        <p:spPr bwMode="auto">
          <a:xfrm rot="16200000">
            <a:off x="2299776" y="1622560"/>
            <a:ext cx="254000" cy="665247"/>
          </a:xfrm>
          <a:prstGeom prst="leftBrace">
            <a:avLst>
              <a:gd name="adj1" fmla="val 29852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AutoShape 21"/>
          <p:cNvSpPr>
            <a:spLocks/>
          </p:cNvSpPr>
          <p:nvPr/>
        </p:nvSpPr>
        <p:spPr bwMode="auto">
          <a:xfrm rot="16200000">
            <a:off x="5519251" y="-270322"/>
            <a:ext cx="226016" cy="4499223"/>
          </a:xfrm>
          <a:prstGeom prst="leftBrace">
            <a:avLst>
              <a:gd name="adj1" fmla="val 25605"/>
              <a:gd name="adj2" fmla="val 14926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8898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dirty="0"/>
              <a:t>snapped this cartridge into the model. 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6600"/>
                </a:solidFill>
              </a:rPr>
              <a:t>This </a:t>
            </a:r>
            <a:r>
              <a:rPr lang="en-US" dirty="0">
                <a:solidFill>
                  <a:srgbClr val="FF6600"/>
                </a:solidFill>
              </a:rPr>
              <a:t>cartridge was snapped into the model. </a:t>
            </a:r>
          </a:p>
        </p:txBody>
      </p:sp>
    </p:spTree>
    <p:extLst>
      <p:ext uri="{BB962C8B-B14F-4D97-AF65-F5344CB8AC3E}">
        <p14:creationId xmlns:p14="http://schemas.microsoft.com/office/powerpoint/2010/main" val="558417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snapped this cartridge into the model.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This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cartridge was snapped into the model.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We mounted the model on the launch stand.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50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snapped this cartridge into the model.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  <a:ea typeface="ＭＳ Ｐゴシック" pitchFamily="-84" charset="-128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This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cartridge was snapped into the model.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We mounted the model on the launch stand.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6600"/>
                </a:solidFill>
              </a:rPr>
              <a:t>The model </a:t>
            </a:r>
            <a:r>
              <a:rPr lang="en-US" dirty="0">
                <a:solidFill>
                  <a:srgbClr val="FF6600"/>
                </a:solidFill>
              </a:rPr>
              <a:t>was mounted on the launch stand.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651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93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Voice: Subjects Perform an Act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0125" y="1428134"/>
            <a:ext cx="80772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We ... chose ... plastic film to cover the microphone.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40125" y="878859"/>
            <a:ext cx="1981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b="1" i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Active voice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25947" y="2092299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Subject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124001" y="2092299"/>
            <a:ext cx="66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Verb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3720386" y="2092299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rPr>
              <a:t>Object</a:t>
            </a:r>
          </a:p>
        </p:txBody>
      </p:sp>
      <p:sp>
        <p:nvSpPr>
          <p:cNvPr id="9" name="AutoShape 19"/>
          <p:cNvSpPr>
            <a:spLocks/>
          </p:cNvSpPr>
          <p:nvPr/>
        </p:nvSpPr>
        <p:spPr bwMode="auto">
          <a:xfrm rot="16200000">
            <a:off x="1233800" y="1747102"/>
            <a:ext cx="228600" cy="390763"/>
          </a:xfrm>
          <a:prstGeom prst="leftBrace">
            <a:avLst>
              <a:gd name="adj1" fmla="val 16999"/>
              <a:gd name="adj2" fmla="val 50000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AutoShape 20"/>
          <p:cNvSpPr>
            <a:spLocks/>
          </p:cNvSpPr>
          <p:nvPr/>
        </p:nvSpPr>
        <p:spPr bwMode="auto">
          <a:xfrm rot="16200000">
            <a:off x="2299776" y="1622560"/>
            <a:ext cx="254000" cy="665247"/>
          </a:xfrm>
          <a:prstGeom prst="leftBrace">
            <a:avLst>
              <a:gd name="adj1" fmla="val 29852"/>
              <a:gd name="adj2" fmla="val 50000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AutoShape 21"/>
          <p:cNvSpPr>
            <a:spLocks/>
          </p:cNvSpPr>
          <p:nvPr/>
        </p:nvSpPr>
        <p:spPr bwMode="auto">
          <a:xfrm rot="16200000">
            <a:off x="5519251" y="-270322"/>
            <a:ext cx="226016" cy="4499223"/>
          </a:xfrm>
          <a:prstGeom prst="leftBrace">
            <a:avLst>
              <a:gd name="adj1" fmla="val 25605"/>
              <a:gd name="adj2" fmla="val 14926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1040125" y="3357834"/>
            <a:ext cx="8229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anose="05050102010706020507" pitchFamily="18" charset="2"/>
              <a:buNone/>
            </a:pPr>
            <a:r>
              <a:rPr lang="en-US" altLang="en-US" dirty="0" smtClean="0">
                <a:solidFill>
                  <a:schemeClr val="tx1"/>
                </a:solidFill>
                <a:ea typeface="ＭＳ Ｐゴシック" pitchFamily="-84" charset="-128"/>
              </a:rPr>
              <a:t>Plastic film … was chosen … to cover the microphone.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040125" y="2808559"/>
            <a:ext cx="2204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b="1" i="1" dirty="0">
                <a:latin typeface="+mn-lt"/>
                <a:ea typeface="ＭＳ Ｐゴシック" charset="0"/>
                <a:cs typeface="ＭＳ Ｐゴシック" charset="0"/>
              </a:rPr>
              <a:t>Passive voice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347297" y="3915047"/>
            <a:ext cx="9541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Subject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71463" y="3915047"/>
            <a:ext cx="66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Verb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952211" y="3915047"/>
            <a:ext cx="8515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Object</a:t>
            </a:r>
          </a:p>
        </p:txBody>
      </p:sp>
      <p:sp>
        <p:nvSpPr>
          <p:cNvPr id="17" name="AutoShape 19"/>
          <p:cNvSpPr>
            <a:spLocks/>
          </p:cNvSpPr>
          <p:nvPr/>
        </p:nvSpPr>
        <p:spPr bwMode="auto">
          <a:xfrm rot="16200000">
            <a:off x="3588857" y="3137965"/>
            <a:ext cx="228600" cy="1477963"/>
          </a:xfrm>
          <a:prstGeom prst="leftBrace">
            <a:avLst>
              <a:gd name="adj1" fmla="val 57216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AutoShape 20"/>
          <p:cNvSpPr>
            <a:spLocks/>
          </p:cNvSpPr>
          <p:nvPr/>
        </p:nvSpPr>
        <p:spPr bwMode="auto">
          <a:xfrm rot="16200000">
            <a:off x="6392382" y="2274365"/>
            <a:ext cx="228600" cy="3205163"/>
          </a:xfrm>
          <a:prstGeom prst="leftBrace">
            <a:avLst>
              <a:gd name="adj1" fmla="val 34003"/>
              <a:gd name="adj2" fmla="val 14926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AutoShape 19"/>
          <p:cNvSpPr>
            <a:spLocks/>
          </p:cNvSpPr>
          <p:nvPr/>
        </p:nvSpPr>
        <p:spPr bwMode="auto">
          <a:xfrm rot="16200000">
            <a:off x="1706876" y="3208609"/>
            <a:ext cx="228600" cy="1336675"/>
          </a:xfrm>
          <a:prstGeom prst="leftBrace">
            <a:avLst>
              <a:gd name="adj1" fmla="val 1699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chemeClr val="bg1">
                  <a:lumMod val="75000"/>
                </a:schemeClr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2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Voice: Subjects Perform an Act</a:t>
            </a:r>
            <a:endParaRPr lang="en-US" dirty="0"/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1040125" y="3357834"/>
            <a:ext cx="8229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anose="05050102010706020507" pitchFamily="18" charset="2"/>
              <a:buNone/>
            </a:pPr>
            <a:r>
              <a:rPr lang="en-US" altLang="en-US" dirty="0" smtClean="0">
                <a:solidFill>
                  <a:schemeClr val="tx1"/>
                </a:solidFill>
                <a:ea typeface="ＭＳ Ｐゴシック" pitchFamily="-84" charset="-128"/>
              </a:rPr>
              <a:t>Plastic film … was chosen … to cover the microphone.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040125" y="2808559"/>
            <a:ext cx="2204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b="1" i="1" dirty="0">
                <a:latin typeface="+mn-lt"/>
                <a:ea typeface="ＭＳ Ｐゴシック" charset="0"/>
                <a:cs typeface="ＭＳ Ｐゴシック" charset="0"/>
              </a:rPr>
              <a:t>Passive voice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347297" y="3915047"/>
            <a:ext cx="9541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Subject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71463" y="3915047"/>
            <a:ext cx="66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Verb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952211" y="3915047"/>
            <a:ext cx="8515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Object</a:t>
            </a:r>
          </a:p>
        </p:txBody>
      </p:sp>
      <p:sp>
        <p:nvSpPr>
          <p:cNvPr id="17" name="AutoShape 19"/>
          <p:cNvSpPr>
            <a:spLocks/>
          </p:cNvSpPr>
          <p:nvPr/>
        </p:nvSpPr>
        <p:spPr bwMode="auto">
          <a:xfrm rot="16200000">
            <a:off x="3588857" y="3137965"/>
            <a:ext cx="228600" cy="1477963"/>
          </a:xfrm>
          <a:prstGeom prst="leftBrace">
            <a:avLst>
              <a:gd name="adj1" fmla="val 57216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AutoShape 20"/>
          <p:cNvSpPr>
            <a:spLocks/>
          </p:cNvSpPr>
          <p:nvPr/>
        </p:nvSpPr>
        <p:spPr bwMode="auto">
          <a:xfrm rot="16200000">
            <a:off x="6392382" y="2274365"/>
            <a:ext cx="228600" cy="3205163"/>
          </a:xfrm>
          <a:prstGeom prst="leftBrace">
            <a:avLst>
              <a:gd name="adj1" fmla="val 34003"/>
              <a:gd name="adj2" fmla="val 14926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AutoShape 19"/>
          <p:cNvSpPr>
            <a:spLocks/>
          </p:cNvSpPr>
          <p:nvPr/>
        </p:nvSpPr>
        <p:spPr bwMode="auto">
          <a:xfrm rot="16200000">
            <a:off x="1706876" y="3208609"/>
            <a:ext cx="228600" cy="1336675"/>
          </a:xfrm>
          <a:prstGeom prst="leftBrace">
            <a:avLst>
              <a:gd name="adj1" fmla="val 1699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chemeClr val="bg1">
                  <a:lumMod val="75000"/>
                </a:schemeClr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040125" y="1584651"/>
            <a:ext cx="80025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The team ... chose ... plastic film to cover the microphone.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040125" y="1105002"/>
            <a:ext cx="45416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b="1" i="1" dirty="0">
                <a:latin typeface="+mn-lt"/>
                <a:ea typeface="ＭＳ Ｐゴシック" charset="0"/>
                <a:cs typeface="ＭＳ Ｐゴシック" charset="0"/>
              </a:rPr>
              <a:t>Third person, but active voice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225058" y="2214074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Subject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904230" y="2224141"/>
            <a:ext cx="66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Verb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478342" y="2231682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Object</a:t>
            </a:r>
          </a:p>
        </p:txBody>
      </p:sp>
      <p:sp>
        <p:nvSpPr>
          <p:cNvPr id="25" name="AutoShape 11"/>
          <p:cNvSpPr>
            <a:spLocks/>
          </p:cNvSpPr>
          <p:nvPr/>
        </p:nvSpPr>
        <p:spPr bwMode="auto">
          <a:xfrm rot="16200000">
            <a:off x="1678501" y="1566791"/>
            <a:ext cx="198437" cy="1136650"/>
          </a:xfrm>
          <a:prstGeom prst="leftBrace">
            <a:avLst>
              <a:gd name="adj1" fmla="val 45733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AutoShape 12"/>
          <p:cNvSpPr>
            <a:spLocks/>
          </p:cNvSpPr>
          <p:nvPr/>
        </p:nvSpPr>
        <p:spPr bwMode="auto">
          <a:xfrm rot="16200000">
            <a:off x="3121624" y="1768801"/>
            <a:ext cx="228600" cy="765175"/>
          </a:xfrm>
          <a:prstGeom prst="leftBrace">
            <a:avLst>
              <a:gd name="adj1" fmla="val 29852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AutoShape 13"/>
          <p:cNvSpPr>
            <a:spLocks/>
          </p:cNvSpPr>
          <p:nvPr/>
        </p:nvSpPr>
        <p:spPr bwMode="auto">
          <a:xfrm rot="16200000">
            <a:off x="6392382" y="-204482"/>
            <a:ext cx="228600" cy="4684712"/>
          </a:xfrm>
          <a:prstGeom prst="leftBrace">
            <a:avLst>
              <a:gd name="adj1" fmla="val 26358"/>
              <a:gd name="adj2" fmla="val 14926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ndara" panose="020E0502030303020204" pitchFamily="34" charset="0"/>
                <a:ea typeface="ＭＳ Ｐゴシック" pitchFamily="-84" charset="-128"/>
                <a:cs typeface="+mn-cs"/>
              </a:defRPr>
            </a:lvl9pPr>
          </a:lstStyle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86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Definitions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Changing to the passive voice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Practice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72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 “To be” +  Past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“To be” is very irregular: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Past participles usually add “-</a:t>
            </a:r>
            <a:r>
              <a:rPr lang="en-US" dirty="0" err="1" smtClean="0"/>
              <a:t>ed</a:t>
            </a:r>
            <a:r>
              <a:rPr lang="en-US" dirty="0" smtClean="0"/>
              <a:t>” or “-t”: </a:t>
            </a:r>
            <a:r>
              <a:rPr lang="en-US" i="1" dirty="0" smtClean="0"/>
              <a:t>presented, measured, built, burnt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Irregular past participles must be memorized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64685"/>
              </p:ext>
            </p:extLst>
          </p:nvPr>
        </p:nvGraphicFramePr>
        <p:xfrm>
          <a:off x="1851696" y="1775734"/>
          <a:ext cx="8180946" cy="1584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48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8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Present Tense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Past Tense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r>
                        <a:rPr lang="en-US" sz="2000" baseline="30000" dirty="0" smtClean="0"/>
                        <a:t>st</a:t>
                      </a:r>
                      <a:r>
                        <a:rPr lang="en-US" sz="2000" dirty="0" smtClean="0"/>
                        <a:t> person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am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was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were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nd</a:t>
                      </a:r>
                      <a:r>
                        <a:rPr lang="en-US" sz="2000" dirty="0" smtClean="0"/>
                        <a:t> person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are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were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were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r>
                        <a:rPr lang="en-US" sz="2000" baseline="30000" dirty="0" smtClean="0"/>
                        <a:t>rd</a:t>
                      </a:r>
                      <a:r>
                        <a:rPr lang="en-US" sz="2000" dirty="0" smtClean="0"/>
                        <a:t> person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He, she, it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is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rgbClr val="FF6600"/>
                          </a:solidFill>
                        </a:rPr>
                        <a:t>are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He, she, it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was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They </a:t>
                      </a:r>
                      <a:r>
                        <a:rPr lang="en-US" sz="2000" dirty="0" smtClean="0">
                          <a:solidFill>
                            <a:srgbClr val="FF6600"/>
                          </a:solidFill>
                        </a:rPr>
                        <a:t>were</a:t>
                      </a:r>
                      <a:endParaRPr lang="en-US" sz="20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707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Omit the “Agent” of the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i="1" dirty="0" smtClean="0"/>
              <a:t>Active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6600"/>
                </a:solidFill>
              </a:rPr>
              <a:t>Workers</a:t>
            </a:r>
            <a:r>
              <a:rPr lang="en-US" dirty="0" smtClean="0"/>
              <a:t> installed </a:t>
            </a:r>
            <a:r>
              <a:rPr lang="en-US" dirty="0" smtClean="0">
                <a:solidFill>
                  <a:srgbClr val="57068C"/>
                </a:solidFill>
              </a:rPr>
              <a:t>burglar alarms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i="1" dirty="0" smtClean="0"/>
              <a:t>Passive, with agent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57068C"/>
                </a:solidFill>
              </a:rPr>
              <a:t>Burglar alarms </a:t>
            </a:r>
            <a:r>
              <a:rPr lang="en-US" dirty="0" smtClean="0"/>
              <a:t>were installed </a:t>
            </a:r>
            <a:r>
              <a:rPr lang="en-US" dirty="0" smtClean="0">
                <a:solidFill>
                  <a:srgbClr val="FF6600"/>
                </a:solidFill>
              </a:rPr>
              <a:t>by the workers.</a:t>
            </a:r>
          </a:p>
          <a:p>
            <a:pPr>
              <a:lnSpc>
                <a:spcPct val="150000"/>
              </a:lnSpc>
            </a:pPr>
            <a:r>
              <a:rPr lang="en-US" b="1" i="1" dirty="0" smtClean="0"/>
              <a:t>Passive, with the agent omitted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57068C"/>
                </a:solidFill>
              </a:rPr>
              <a:t>Burglar alarms </a:t>
            </a:r>
            <a:r>
              <a:rPr lang="en-US" dirty="0" smtClean="0"/>
              <a:t>were installed.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338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687</TotalTime>
  <Words>1471</Words>
  <Application>Microsoft Office PowerPoint</Application>
  <PresentationFormat>Widescreen</PresentationFormat>
  <Paragraphs>223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MS PGothic</vt:lpstr>
      <vt:lpstr>MS PGothic</vt:lpstr>
      <vt:lpstr>Arial</vt:lpstr>
      <vt:lpstr>Symbol</vt:lpstr>
      <vt:lpstr>EG template</vt:lpstr>
      <vt:lpstr>Using the  Passive Voice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Recitation</cp:lastModifiedBy>
  <cp:revision>172</cp:revision>
  <dcterms:created xsi:type="dcterms:W3CDTF">2016-01-08T20:46:43Z</dcterms:created>
  <dcterms:modified xsi:type="dcterms:W3CDTF">2018-07-10T20:46:35Z</dcterms:modified>
</cp:coreProperties>
</file>