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2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285" r:id="rId14"/>
    <p:sldId id="314" r:id="rId15"/>
    <p:sldId id="333" r:id="rId16"/>
    <p:sldId id="316" r:id="rId17"/>
    <p:sldId id="281" r:id="rId18"/>
    <p:sldId id="288" r:id="rId19"/>
    <p:sldId id="317" r:id="rId20"/>
    <p:sldId id="335" r:id="rId21"/>
    <p:sldId id="319" r:id="rId22"/>
    <p:sldId id="289" r:id="rId23"/>
    <p:sldId id="282" r:id="rId24"/>
    <p:sldId id="322" r:id="rId25"/>
    <p:sldId id="323" r:id="rId26"/>
    <p:sldId id="321" r:id="rId27"/>
    <p:sldId id="283" r:id="rId28"/>
    <p:sldId id="324" r:id="rId29"/>
    <p:sldId id="325" r:id="rId30"/>
    <p:sldId id="326" r:id="rId31"/>
    <p:sldId id="287" r:id="rId32"/>
    <p:sldId id="337" r:id="rId33"/>
    <p:sldId id="338" r:id="rId34"/>
    <p:sldId id="339" r:id="rId35"/>
    <p:sldId id="340" r:id="rId36"/>
    <p:sldId id="327" r:id="rId37"/>
    <p:sldId id="328" r:id="rId38"/>
    <p:sldId id="329" r:id="rId39"/>
    <p:sldId id="297" r:id="rId40"/>
    <p:sldId id="341" r:id="rId41"/>
    <p:sldId id="343" r:id="rId42"/>
    <p:sldId id="344" r:id="rId43"/>
    <p:sldId id="345" r:id="rId44"/>
    <p:sldId id="346" r:id="rId45"/>
    <p:sldId id="266" r:id="rId46"/>
    <p:sldId id="267" r:id="rId47"/>
    <p:sldId id="268" r:id="rId48"/>
    <p:sldId id="269" r:id="rId49"/>
    <p:sldId id="270" r:id="rId50"/>
    <p:sldId id="30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52" d="100"/>
          <a:sy n="52" d="100"/>
        </p:scale>
        <p:origin x="48" y="10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70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361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8001675" y="176401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076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xmlns="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40" y="4200525"/>
            <a:ext cx="2666326" cy="199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2223929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xmlns="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58" y="3943349"/>
            <a:ext cx="3009899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3419062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Disable and retrieve triangulation device(s)</a:t>
            </a:r>
          </a:p>
        </p:txBody>
      </p:sp>
      <p:pic>
        <p:nvPicPr>
          <p:cNvPr id="5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xmlns="" id="{52DEEF43-D348-4126-9073-EB2595946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48" y="3662381"/>
            <a:ext cx="3250503" cy="243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48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184"/>
          <p:cNvSpPr txBox="1"/>
          <p:nvPr/>
        </p:nvSpPr>
        <p:spPr>
          <a:xfrm>
            <a:off x="10760100" y="6071470"/>
            <a:ext cx="1431900" cy="31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en-US" sz="1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Pavel</a:t>
            </a:r>
            <a:r>
              <a:rPr 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sold separately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360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9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0879" y="1918460"/>
            <a:ext cx="4011631" cy="30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Robot </a:t>
            </a:r>
            <a:r>
              <a:rPr lang="en-US" sz="3300" dirty="0"/>
              <a:t>(</a:t>
            </a:r>
            <a:r>
              <a:rPr lang="en-US" sz="3300" dirty="0" smtClean="0"/>
              <a:t>six </a:t>
            </a:r>
            <a:r>
              <a:rPr lang="en-US" sz="3300" dirty="0"/>
              <a:t>types</a:t>
            </a:r>
            <a:r>
              <a:rPr lang="en-US" sz="3300" dirty="0" smtClean="0"/>
              <a:t>)</a:t>
            </a:r>
            <a:endParaRPr lang="en-US" sz="3300" dirty="0" smtClean="0"/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 smtClean="0"/>
              <a:t>RAD</a:t>
            </a:r>
            <a:endParaRPr lang="en-US" sz="3300" dirty="0"/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255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3099" y="187937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3617844" cy="150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722914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Additional </a:t>
            </a:r>
            <a:r>
              <a:rPr lang="en-US" sz="3300" dirty="0" smtClean="0">
                <a:solidFill>
                  <a:srgbClr val="FF6600"/>
                </a:solidFill>
              </a:rPr>
              <a:t>fuel </a:t>
            </a:r>
            <a:r>
              <a:rPr lang="en-US" sz="3300" dirty="0">
                <a:solidFill>
                  <a:srgbClr val="FF6600"/>
                </a:solidFill>
              </a:rPr>
              <a:t>cells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Does not depend on hours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Depends on extra number of cells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6459" y="2019435"/>
            <a:ext cx="4165622" cy="31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5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from moon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xmlns="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xmlns="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xmlns="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03402" y="1972138"/>
            <a:ext cx="3617844" cy="1540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246" y="1940762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8" y="1956450"/>
            <a:ext cx="3617844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Traverse Hill Tile (Path 1)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61" y="3393209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and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other modules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Traverse moon dust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2125626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1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activating RFID tags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sp>
        <p:nvSpPr>
          <p:cNvPr id="4" name="AutoShape 2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xmlns="" id="{3C9CEF73-8524-405E-93B3-DFCA53100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xmlns="" id="{C14EFF89-BE4B-4EA1-9F7C-D48EB0A8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32" y="257175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3967161" y="5454902"/>
            <a:ext cx="4257675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RFIDs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1CA5F0-27D5-4EFD-8810-D09B5450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29" y="1830232"/>
            <a:ext cx="6526141" cy="368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9237" y="1664901"/>
            <a:ext cx="3617844" cy="20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3 tags in sequence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07081" y="1667441"/>
            <a:ext cx="3617844" cy="204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Reach exit (black tile)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667337"/>
            <a:ext cx="3617844" cy="3345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first tag in sequence</a:t>
            </a:r>
          </a:p>
        </p:txBody>
      </p:sp>
      <p:pic>
        <p:nvPicPr>
          <p:cNvPr id="10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xmlns="" id="{C1CE4227-2C51-4286-8219-43CA5DE10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84" y="3787007"/>
            <a:ext cx="3267593" cy="24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7898296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</a:p>
        </p:txBody>
      </p:sp>
      <p:pic>
        <p:nvPicPr>
          <p:cNvPr id="6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xmlns="" id="{2E485979-C4BE-4FBB-9303-A5A7198E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82" y="224314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448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Activate ramps via RFID sensors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the “treasure” at the bottom of the course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6934803" y="1508996"/>
            <a:ext cx="4892040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Optional: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3300" dirty="0"/>
              <a:t>Return to start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80" y="3331942"/>
            <a:ext cx="3972033" cy="264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11266" name="Picture 2" descr="https://lh5.googleusercontent.com/cTFg5_tHwjNN0yLf5fFPiA2nziVHyWaNGVDZiNWEU42V4GIvBJUjt08zCRYXMKBckE7_zz48LWbs_nxdaGpyeVfkfXQTmEPvULAbFNa60irHZ1FLJRgvlToBMKaiftyU6oAmHrfgwUc">
            <a:extLst>
              <a:ext uri="{FF2B5EF4-FFF2-40B4-BE49-F238E27FC236}">
                <a16:creationId xmlns:a16="http://schemas.microsoft.com/office/drawing/2014/main" xmlns="" id="{07D00299-B2E2-4EC7-890C-0C80C9B0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4" y="1972785"/>
            <a:ext cx="328832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qeISugymfclTaWwQNMbb7OMidWHxfiQrI9pB6iW3SyuQbmF8z6Erg4Ar2vcMOTGPhWN8jpnS-S30TUCkrZ2HTk2nS1KiOZQW-MD0QPPB22zdY3kv9PMjs9vJFEkteMYNWYX8h7040ls">
            <a:extLst>
              <a:ext uri="{FF2B5EF4-FFF2-40B4-BE49-F238E27FC236}">
                <a16:creationId xmlns:a16="http://schemas.microsoft.com/office/drawing/2014/main" xmlns="" id="{B550F20B-EAD5-483B-A9DE-2F9A949A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55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6dl6fi2wGhmjK8HYzlzsNRdj8UNj8P2HyzYPW3Xs-Xw0p1G55No3kbbSrUE_tiAj5rtnOiCeK3qZEz9ilBY7MDefgqg_tY8VPm_f1-tbqU-7stDRt6bocxTUB4dr_Ur7M4NXVJdgPII">
            <a:extLst>
              <a:ext uri="{FF2B5EF4-FFF2-40B4-BE49-F238E27FC236}">
                <a16:creationId xmlns:a16="http://schemas.microsoft.com/office/drawing/2014/main" xmlns="" id="{B6E5C15F-DA76-4E30-8F63-597355D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23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933034" y="1961212"/>
            <a:ext cx="3775245" cy="277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1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2 or 3</a:t>
            </a:r>
          </a:p>
        </p:txBody>
      </p:sp>
      <p:sp>
        <p:nvSpPr>
          <p:cNvPr id="6" name="Rectangle 5"/>
          <p:cNvSpPr/>
          <p:nvPr/>
        </p:nvSpPr>
        <p:spPr>
          <a:xfrm>
            <a:off x="7835559" y="1939319"/>
            <a:ext cx="4164829" cy="333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Retrieve “Treasure”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184731" y="1917426"/>
            <a:ext cx="3775244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Show TA the puzzle solution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Activate Ramp 1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  <a:p>
            <a:endParaRPr lang="en-US" sz="33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525564" y="1948482"/>
            <a:ext cx="1121204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dirty="0">
                <a:solidFill>
                  <a:srgbClr val="FF6600"/>
                </a:solidFill>
              </a:rPr>
              <a:t>Extra Credit: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Using Ramp 3 / Tag 4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Return to Middle Layer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altLang="zh-CN" sz="3300" dirty="0">
                <a:solidFill>
                  <a:srgbClr val="FF6600"/>
                </a:solidFill>
              </a:rPr>
              <a:t>Return to Start</a:t>
            </a:r>
          </a:p>
          <a:p>
            <a:endParaRPr kumimoji="1" lang="zh-CN" altLang="en-US" dirty="0"/>
          </a:p>
        </p:txBody>
      </p:sp>
      <p:pic>
        <p:nvPicPr>
          <p:cNvPr id="5" name="图片 4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81" y="2156117"/>
            <a:ext cx="4136671" cy="27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30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218985" y="961658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(No physical model)</a:t>
            </a:r>
            <a:endParaRPr lang="en-US" sz="3300" dirty="0">
              <a:solidFill>
                <a:srgbClr val="FF0000"/>
              </a:solidFill>
            </a:endParaRPr>
          </a:p>
          <a:p>
            <a:pPr marL="914400" lvl="1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sp>
        <p:nvSpPr>
          <p:cNvPr id="4" name="Shape 283"/>
          <p:cNvSpPr txBox="1">
            <a:spLocks/>
          </p:cNvSpPr>
          <p:nvPr/>
        </p:nvSpPr>
        <p:spPr>
          <a:xfrm>
            <a:off x="6974122" y="1704167"/>
            <a:ext cx="5414100" cy="435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Create LabVIEW VI’s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Lighting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Heating/ Cooling system</a:t>
            </a:r>
          </a:p>
          <a:p>
            <a:pPr marL="1371600" lvl="2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Security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22" y="4386196"/>
            <a:ext cx="3202884" cy="18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 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 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0" y="14685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NO ARTS &amp; CRAFTS MODELS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 exterior of building for 3-D extra credit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2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cumulative, i.e. Benchmark B includes Benchmark A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606" y="2487875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 Category - Indoor Environmental Quality:</a:t>
            </a:r>
          </a:p>
          <a:p>
            <a:pPr fontAlgn="base"/>
            <a:r>
              <a:rPr lang="en-US" dirty="0"/>
              <a:t>Air Quality Management: carbon monoxide detectors, air filtration</a:t>
            </a:r>
          </a:p>
          <a:p>
            <a:pPr fontAlgn="base"/>
            <a:r>
              <a:rPr lang="en-US" dirty="0"/>
              <a:t>Interior Lighting/Daylight: dimmers, window shades</a:t>
            </a:r>
          </a:p>
          <a:p>
            <a:pPr fontAlgn="base"/>
            <a:r>
              <a:rPr lang="en-US" dirty="0"/>
              <a:t>Thermal Comfort: localized heating &amp; cooling, circulating fans</a:t>
            </a:r>
          </a:p>
          <a:p>
            <a:pPr fontAlgn="base"/>
            <a:r>
              <a:rPr lang="en-US" dirty="0"/>
              <a:t>Acoustic Performance: acoustic tiles, acoustic wall panels</a:t>
            </a:r>
          </a:p>
        </p:txBody>
      </p:sp>
    </p:spTree>
    <p:extLst>
      <p:ext uri="{BB962C8B-B14F-4D97-AF65-F5344CB8AC3E}">
        <p14:creationId xmlns:p14="http://schemas.microsoft.com/office/powerpoint/2010/main" val="3282659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LEED Requirements:</a:t>
            </a:r>
          </a:p>
          <a:p>
            <a:pPr fontAlgn="base"/>
            <a:r>
              <a:rPr lang="en-US" dirty="0"/>
              <a:t>Incorporated into their project design</a:t>
            </a:r>
          </a:p>
          <a:p>
            <a:pPr fontAlgn="base"/>
            <a:r>
              <a:rPr lang="en-US" dirty="0"/>
              <a:t>Detailed in Revit drawings</a:t>
            </a:r>
          </a:p>
          <a:p>
            <a:pPr fontAlgn="base"/>
            <a:r>
              <a:rPr lang="en-US" dirty="0"/>
              <a:t>Analyzed through Cost estimates</a:t>
            </a:r>
          </a:p>
          <a:p>
            <a:pPr fontAlgn="base"/>
            <a:r>
              <a:rPr lang="en-US" dirty="0"/>
              <a:t>Design explanations  </a:t>
            </a:r>
          </a:p>
        </p:txBody>
      </p:sp>
    </p:spTree>
    <p:extLst>
      <p:ext uri="{BB962C8B-B14F-4D97-AF65-F5344CB8AC3E}">
        <p14:creationId xmlns:p14="http://schemas.microsoft.com/office/powerpoint/2010/main" val="2240043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xmlns="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75" y="2819807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xmlns="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Rapid Assembly and Design Challenge</a:t>
            </a:r>
          </a:p>
          <a:p>
            <a:pPr fontAlgn="base"/>
            <a:r>
              <a:rPr lang="en-US" dirty="0"/>
              <a:t>RAD Challenge exists to give students with prior experience in STEM the opportunity to devise their own semester long design project with a group of their peers.</a:t>
            </a:r>
          </a:p>
          <a:p>
            <a:pPr fontAlgn="base"/>
            <a:r>
              <a:rPr lang="en-US" dirty="0"/>
              <a:t>Students are expected to complete a more challenging task, but have access to more resources than other SLDP groups</a:t>
            </a:r>
          </a:p>
          <a:p>
            <a:pPr fontAlgn="base"/>
            <a:r>
              <a:rPr lang="en-US" dirty="0"/>
              <a:t>Follows regular benchmark schedule, and includes deadlines for 2 additional reports</a:t>
            </a:r>
          </a:p>
        </p:txBody>
      </p:sp>
    </p:spTree>
    <p:extLst>
      <p:ext uri="{BB962C8B-B14F-4D97-AF65-F5344CB8AC3E}">
        <p14:creationId xmlns:p14="http://schemas.microsoft.com/office/powerpoint/2010/main" val="3791601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 (</a:t>
            </a:r>
            <a:r>
              <a:rPr lang="en-US" b="1" dirty="0"/>
              <a:t>2 </a:t>
            </a:r>
            <a:r>
              <a:rPr lang="en-US" b="1" dirty="0" err="1"/>
              <a:t>pts</a:t>
            </a:r>
            <a:r>
              <a:rPr lang="en-US" b="1" dirty="0"/>
              <a:t> EC</a:t>
            </a:r>
            <a:r>
              <a:rPr lang="en-US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will need approval by a 3D printing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Can’t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An experimental opportunity to create a prototype of a custom, </a:t>
            </a:r>
            <a:br>
              <a:rPr lang="en-US" sz="2800" dirty="0"/>
            </a:br>
            <a:r>
              <a:rPr lang="en-US" sz="2800" dirty="0"/>
              <a:t>3D-printed robot part or terrain modification (</a:t>
            </a:r>
            <a:r>
              <a:rPr lang="en-US" sz="2800" b="1" dirty="0"/>
              <a:t>4 pts EC</a:t>
            </a:r>
            <a:r>
              <a:rPr lang="en-US" sz="2800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print parts at the MakerSpace, or you can receive one-on-one instruction in the EG Prototyping Lab (in the </a:t>
            </a:r>
            <a:r>
              <a:rPr lang="en-US" sz="2800" dirty="0" err="1"/>
              <a:t>modelshop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reached up at least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value higher than </a:t>
            </a:r>
            <a:r>
              <a:rPr lang="en-US" sz="3300" dirty="0">
                <a:solidFill>
                  <a:srgbClr val="FF0000"/>
                </a:solidFill>
              </a:rPr>
              <a:t>your</a:t>
            </a:r>
            <a:r>
              <a:rPr lang="en-US" sz="3300" dirty="0"/>
              <a:t> benchmarks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Technical and Managerial related documents via an online form provided toward end of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Must be received in order to obtain SLDP grade (30%)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Six </a:t>
            </a:r>
            <a:r>
              <a:rPr lang="en-US" dirty="0"/>
              <a:t>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922" y="1151018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1548507" y="3278825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5665279" y="3040121"/>
            <a:ext cx="4699149" cy="35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876</TotalTime>
  <Words>1363</Words>
  <Application>Microsoft Office PowerPoint</Application>
  <PresentationFormat>Widescreen</PresentationFormat>
  <Paragraphs>328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MS PGothic</vt:lpstr>
      <vt:lpstr>Arial</vt:lpstr>
      <vt:lpstr>Calibri</vt:lpstr>
      <vt:lpstr>黑体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EG</cp:lastModifiedBy>
  <cp:revision>358</cp:revision>
  <dcterms:created xsi:type="dcterms:W3CDTF">2016-01-21T00:46:48Z</dcterms:created>
  <dcterms:modified xsi:type="dcterms:W3CDTF">2018-01-29T21:32:15Z</dcterms:modified>
</cp:coreProperties>
</file>