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61" r:id="rId5"/>
    <p:sldId id="271" r:id="rId6"/>
    <p:sldId id="270" r:id="rId7"/>
    <p:sldId id="269" r:id="rId8"/>
    <p:sldId id="268" r:id="rId9"/>
    <p:sldId id="267" r:id="rId10"/>
    <p:sldId id="266" r:id="rId11"/>
    <p:sldId id="265" r:id="rId12"/>
    <p:sldId id="264" r:id="rId13"/>
    <p:sldId id="263" r:id="rId14"/>
    <p:sldId id="260" r:id="rId15"/>
    <p:sldId id="25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57068C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52" d="100"/>
          <a:sy n="52" d="100"/>
        </p:scale>
        <p:origin x="48" y="120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240924" y="3543300"/>
            <a:ext cx="3710152" cy="27432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11" name="Picture 1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itle 15"/>
          <p:cNvSpPr>
            <a:spLocks noGrp="1"/>
          </p:cNvSpPr>
          <p:nvPr>
            <p:ph type="title" hasCustomPrompt="1"/>
          </p:nvPr>
        </p:nvSpPr>
        <p:spPr>
          <a:xfrm>
            <a:off x="0" y="228600"/>
            <a:ext cx="12192000" cy="3195881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dirty="0"/>
              <a:t>Click to edit title</a:t>
            </a: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002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 userDrawn="1"/>
          </p:nvSpPr>
          <p:spPr bwMode="auto">
            <a:xfrm>
              <a:off x="0" y="0"/>
              <a:ext cx="12192000" cy="731520"/>
            </a:xfrm>
            <a:prstGeom prst="rect">
              <a:avLst/>
            </a:prstGeom>
            <a:solidFill>
              <a:srgbClr val="57068C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defTabSz="914377">
                <a:defRPr/>
              </a:pPr>
              <a:endParaRPr lang="en-US" sz="2400" dirty="0">
                <a:solidFill>
                  <a:prstClr val="white"/>
                </a:solidFill>
                <a:ea typeface="MS PGothic" pitchFamily="34" charset="-128"/>
              </a:endParaRPr>
            </a:p>
          </p:txBody>
        </p:sp>
        <p:pic>
          <p:nvPicPr>
            <p:cNvPr id="11" name="Picture 10" descr="C:\Users\Rondell\Desktop\Benchmark A\EG newlogo v4 2048x789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42000"/>
                      </a14:imgEffect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62" t="16378" r="6138" b="16362"/>
            <a:stretch/>
          </p:blipFill>
          <p:spPr bwMode="auto">
            <a:xfrm>
              <a:off x="11140006" y="6400800"/>
              <a:ext cx="772759" cy="2286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7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12192000" cy="731520"/>
          </a:xfrm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TITLE</a:t>
            </a:r>
          </a:p>
        </p:txBody>
      </p:sp>
      <p:sp>
        <p:nvSpPr>
          <p:cNvPr id="18" name="Rectangle 1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1" hasCustomPrompt="1"/>
          </p:nvPr>
        </p:nvSpPr>
        <p:spPr>
          <a:xfrm>
            <a:off x="0" y="914399"/>
            <a:ext cx="12192000" cy="5339751"/>
          </a:xfrm>
        </p:spPr>
        <p:txBody>
          <a:bodyPr/>
          <a:lstStyle>
            <a:lvl1pPr marL="685800" indent="-228600">
              <a:buSzPct val="100000"/>
              <a:defRPr sz="3600"/>
            </a:lvl1pPr>
            <a:lvl2pPr marL="1143000" indent="-228600">
              <a:defRPr sz="3200"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/>
              <a:t>Text </a:t>
            </a:r>
          </a:p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  <a:p>
            <a:pPr lvl="1"/>
            <a:r>
              <a:rPr lang="en-US" dirty="0"/>
              <a:t>Text </a:t>
            </a:r>
          </a:p>
          <a:p>
            <a:pPr lvl="1"/>
            <a:r>
              <a:rPr lang="en-US" dirty="0"/>
              <a:t>Text</a:t>
            </a:r>
          </a:p>
          <a:p>
            <a:pPr lvl="1"/>
            <a:r>
              <a:rPr lang="en-US" dirty="0"/>
              <a:t>Text</a:t>
            </a:r>
          </a:p>
        </p:txBody>
      </p:sp>
      <p:sp>
        <p:nvSpPr>
          <p:cNvPr id="19" name="Rectangle 18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21" name="Picture 2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665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EC4E8-95F1-4BAF-9024-4DE4F8F5D4A5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41DBA-AC74-4466-8E52-E461CACFA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683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Hot Air Balloon Competition</a:t>
            </a:r>
          </a:p>
        </p:txBody>
      </p:sp>
      <p:pic>
        <p:nvPicPr>
          <p:cNvPr id="4" name="Picture 3" descr="hot-air-balloon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0069" y="3525837"/>
            <a:ext cx="3471862" cy="276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23806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Materials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619387702"/>
              </p:ext>
            </p:extLst>
          </p:nvPr>
        </p:nvGraphicFramePr>
        <p:xfrm>
          <a:off x="659218" y="914401"/>
          <a:ext cx="10770782" cy="44805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38539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38539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37454">
                <a:tc gridSpan="2"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Price List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745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Tissue Paper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$0.10/sheet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745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8.5” x 11” Paper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$0.05/sheet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745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Drawing Paper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$0.10/sheet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745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Kevlar String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$0.05/30cm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3745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Tape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$0.03/30cm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3745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Plastic Straws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$0.00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890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Assess provided materials</a:t>
            </a:r>
          </a:p>
          <a:p>
            <a:pPr>
              <a:lnSpc>
                <a:spcPct val="150000"/>
              </a:lnSpc>
            </a:pPr>
            <a:r>
              <a:rPr lang="en-US" dirty="0"/>
              <a:t>Brainstorm possible designs</a:t>
            </a:r>
          </a:p>
          <a:p>
            <a:pPr>
              <a:lnSpc>
                <a:spcPct val="150000"/>
              </a:lnSpc>
            </a:pPr>
            <a:r>
              <a:rPr lang="en-US" dirty="0"/>
              <a:t>Sketch design on paper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Maximum allowable balloon size of 1 m</a:t>
            </a:r>
            <a:r>
              <a:rPr lang="en-US" baseline="30000" dirty="0"/>
              <a:t>3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Label </a:t>
            </a:r>
            <a:r>
              <a:rPr lang="en-US" dirty="0" smtClean="0"/>
              <a:t>properly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Create price list detailing your design</a:t>
            </a:r>
          </a:p>
          <a:p>
            <a:pPr lvl="1"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3996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TAs </a:t>
            </a:r>
            <a:r>
              <a:rPr lang="en-US" dirty="0"/>
              <a:t>must initial </a:t>
            </a:r>
            <a:r>
              <a:rPr lang="en-US" dirty="0" smtClean="0"/>
              <a:t>sketches</a:t>
            </a:r>
          </a:p>
          <a:p>
            <a:pPr>
              <a:lnSpc>
                <a:spcPct val="150000"/>
              </a:lnSpc>
            </a:pPr>
            <a:r>
              <a:rPr lang="en-US" dirty="0"/>
              <a:t>Major design revisions must also be </a:t>
            </a:r>
            <a:r>
              <a:rPr lang="en-US" dirty="0" smtClean="0"/>
              <a:t>initialed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Materials must be “purchased” from TA</a:t>
            </a:r>
          </a:p>
          <a:p>
            <a:pPr lvl="1">
              <a:lnSpc>
                <a:spcPct val="150000"/>
              </a:lnSpc>
            </a:pPr>
            <a:r>
              <a:rPr lang="en-US" sz="3600" dirty="0"/>
              <a:t>Unused materials will not be refunded</a:t>
            </a:r>
          </a:p>
          <a:p>
            <a:pPr>
              <a:lnSpc>
                <a:spcPct val="150000"/>
              </a:lnSpc>
            </a:pPr>
            <a:r>
              <a:rPr lang="en-US" dirty="0"/>
              <a:t>Construct design based on initialed sketch</a:t>
            </a:r>
          </a:p>
          <a:p>
            <a:pPr lvl="1">
              <a:lnSpc>
                <a:spcPct val="150000"/>
              </a:lnSpc>
            </a:pPr>
            <a:r>
              <a:rPr lang="en-US" sz="3600" dirty="0"/>
              <a:t>Note design changes</a:t>
            </a:r>
          </a:p>
          <a:p>
            <a:pPr>
              <a:lnSpc>
                <a:spcPct val="150000"/>
              </a:lnSpc>
            </a:pPr>
            <a:r>
              <a:rPr lang="en-US" dirty="0"/>
              <a:t>Take a photograph of final flight configuration</a:t>
            </a:r>
          </a:p>
          <a:p>
            <a:pPr lvl="1">
              <a:lnSpc>
                <a:spcPct val="150000"/>
              </a:lnSpc>
            </a:pPr>
            <a:r>
              <a:rPr lang="en-US" sz="3600" dirty="0"/>
              <a:t>Still shot or video</a:t>
            </a:r>
          </a:p>
        </p:txBody>
      </p:sp>
    </p:spTree>
    <p:extLst>
      <p:ext uri="{BB962C8B-B14F-4D97-AF65-F5344CB8AC3E}">
        <p14:creationId xmlns:p14="http://schemas.microsoft.com/office/powerpoint/2010/main" val="6593824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Mandatory </a:t>
            </a:r>
            <a:r>
              <a:rPr lang="en-US" dirty="0" smtClean="0"/>
              <a:t>Individual </a:t>
            </a:r>
            <a:r>
              <a:rPr lang="en-US" dirty="0"/>
              <a:t>Lab Report</a:t>
            </a:r>
          </a:p>
          <a:p>
            <a:pPr>
              <a:lnSpc>
                <a:spcPct val="150000"/>
              </a:lnSpc>
            </a:pPr>
            <a:r>
              <a:rPr lang="en-US" dirty="0"/>
              <a:t>Title Page</a:t>
            </a:r>
          </a:p>
          <a:p>
            <a:pPr>
              <a:lnSpc>
                <a:spcPct val="150000"/>
              </a:lnSpc>
            </a:pPr>
            <a:r>
              <a:rPr lang="en-US" dirty="0"/>
              <a:t>Discussion topics in the manual</a:t>
            </a:r>
          </a:p>
          <a:p>
            <a:pPr>
              <a:lnSpc>
                <a:spcPct val="150000"/>
              </a:lnSpc>
            </a:pPr>
            <a:r>
              <a:rPr lang="en-US" dirty="0"/>
              <a:t>Include class results and photo of balloon</a:t>
            </a:r>
          </a:p>
        </p:txBody>
      </p:sp>
    </p:spTree>
    <p:extLst>
      <p:ext uri="{BB962C8B-B14F-4D97-AF65-F5344CB8AC3E}">
        <p14:creationId xmlns:p14="http://schemas.microsoft.com/office/powerpoint/2010/main" val="22912802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Closing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Have all original data signed by TA</a:t>
            </a:r>
          </a:p>
          <a:p>
            <a:pPr>
              <a:lnSpc>
                <a:spcPct val="150000"/>
              </a:lnSpc>
            </a:pPr>
            <a:r>
              <a:rPr lang="en-US" dirty="0"/>
              <a:t>Submit all work electronically</a:t>
            </a:r>
          </a:p>
          <a:p>
            <a:pPr>
              <a:lnSpc>
                <a:spcPct val="150000"/>
              </a:lnSpc>
            </a:pPr>
            <a:r>
              <a:rPr lang="en-US" dirty="0"/>
              <a:t>Return all unused materials to TA</a:t>
            </a:r>
          </a:p>
        </p:txBody>
      </p:sp>
    </p:spTree>
    <p:extLst>
      <p:ext uri="{BB962C8B-B14F-4D97-AF65-F5344CB8AC3E}">
        <p14:creationId xmlns:p14="http://schemas.microsoft.com/office/powerpoint/2010/main" val="19243991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Hot Air Balloon Competition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indent="0" algn="ctr">
              <a:buNone/>
            </a:pPr>
            <a:endParaRPr lang="en-US" dirty="0"/>
          </a:p>
          <a:p>
            <a:pPr marL="457200" indent="0" algn="ctr">
              <a:buNone/>
            </a:pPr>
            <a:endParaRPr lang="en-US" sz="4000" dirty="0"/>
          </a:p>
          <a:p>
            <a:pPr marL="457200" indent="0" algn="ctr">
              <a:buNone/>
            </a:pPr>
            <a:r>
              <a:rPr lang="en-US" sz="4000" dirty="0"/>
              <a:t>QUESTIONS?</a:t>
            </a:r>
          </a:p>
        </p:txBody>
      </p:sp>
      <p:pic>
        <p:nvPicPr>
          <p:cNvPr id="4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1682" y="3584274"/>
            <a:ext cx="2423786" cy="242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7767" y="3584274"/>
            <a:ext cx="2423786" cy="242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9364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Objective</a:t>
            </a:r>
          </a:p>
          <a:p>
            <a:pPr>
              <a:lnSpc>
                <a:spcPct val="150000"/>
              </a:lnSpc>
            </a:pPr>
            <a:r>
              <a:rPr lang="en-US" dirty="0"/>
              <a:t>Background Information</a:t>
            </a:r>
          </a:p>
          <a:p>
            <a:pPr>
              <a:lnSpc>
                <a:spcPct val="150000"/>
              </a:lnSpc>
            </a:pPr>
            <a:r>
              <a:rPr lang="en-US" dirty="0"/>
              <a:t>Problem Statement</a:t>
            </a:r>
          </a:p>
          <a:p>
            <a:pPr>
              <a:lnSpc>
                <a:spcPct val="150000"/>
              </a:lnSpc>
            </a:pPr>
            <a:r>
              <a:rPr lang="en-US" dirty="0"/>
              <a:t>Materials</a:t>
            </a:r>
          </a:p>
          <a:p>
            <a:pPr>
              <a:lnSpc>
                <a:spcPct val="150000"/>
              </a:lnSpc>
            </a:pPr>
            <a:r>
              <a:rPr lang="en-US" dirty="0"/>
              <a:t>Procedure</a:t>
            </a:r>
          </a:p>
          <a:p>
            <a:pPr>
              <a:lnSpc>
                <a:spcPct val="150000"/>
              </a:lnSpc>
            </a:pPr>
            <a:r>
              <a:rPr lang="en-US" dirty="0"/>
              <a:t>Assignment</a:t>
            </a:r>
          </a:p>
          <a:p>
            <a:pPr>
              <a:lnSpc>
                <a:spcPct val="150000"/>
              </a:lnSpc>
            </a:pPr>
            <a:r>
              <a:rPr lang="en-US" dirty="0"/>
              <a:t>Closing</a:t>
            </a:r>
          </a:p>
        </p:txBody>
      </p:sp>
    </p:spTree>
    <p:extLst>
      <p:ext uri="{BB962C8B-B14F-4D97-AF65-F5344CB8AC3E}">
        <p14:creationId xmlns:p14="http://schemas.microsoft.com/office/powerpoint/2010/main" val="2211271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Objective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Demonstrate basic principles of buoyancy and thermodynamics</a:t>
            </a:r>
          </a:p>
          <a:p>
            <a:pPr>
              <a:lnSpc>
                <a:spcPct val="150000"/>
              </a:lnSpc>
            </a:pPr>
            <a:r>
              <a:rPr lang="en-US" dirty="0"/>
              <a:t>Use concept of minimal design</a:t>
            </a:r>
          </a:p>
        </p:txBody>
      </p:sp>
    </p:spTree>
    <p:extLst>
      <p:ext uri="{BB962C8B-B14F-4D97-AF65-F5344CB8AC3E}">
        <p14:creationId xmlns:p14="http://schemas.microsoft.com/office/powerpoint/2010/main" val="1254284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Background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914399"/>
            <a:ext cx="7836195" cy="5339751"/>
          </a:xfrm>
        </p:spPr>
        <p:txBody>
          <a:bodyPr>
            <a:normAutofit fontScale="92500"/>
          </a:bodyPr>
          <a:lstStyle/>
          <a:p>
            <a:pPr marL="457200" indent="0">
              <a:lnSpc>
                <a:spcPct val="150000"/>
              </a:lnSpc>
              <a:buNone/>
            </a:pPr>
            <a:r>
              <a:rPr lang="en-US" b="1" dirty="0"/>
              <a:t>Buoyancy</a:t>
            </a:r>
          </a:p>
          <a:p>
            <a:pPr>
              <a:lnSpc>
                <a:spcPct val="150000"/>
              </a:lnSpc>
            </a:pPr>
            <a:r>
              <a:rPr lang="en-US" dirty="0"/>
              <a:t>Archimedes’ Principle</a:t>
            </a:r>
          </a:p>
          <a:p>
            <a:pPr>
              <a:lnSpc>
                <a:spcPct val="150000"/>
              </a:lnSpc>
            </a:pPr>
            <a:r>
              <a:rPr lang="en-US" dirty="0"/>
              <a:t>Object immersed in fluid is buoyed up by force equal to weight of fluid displaced by object</a:t>
            </a:r>
          </a:p>
          <a:p>
            <a:pPr>
              <a:lnSpc>
                <a:spcPct val="150000"/>
              </a:lnSpc>
            </a:pPr>
            <a:r>
              <a:rPr lang="en-US" dirty="0"/>
              <a:t>Buoyant forces cause balloon to rise</a:t>
            </a:r>
          </a:p>
        </p:txBody>
      </p:sp>
      <p:pic>
        <p:nvPicPr>
          <p:cNvPr id="4" name="Picture 3" descr="buoyanc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5740" y="1190847"/>
            <a:ext cx="3062288" cy="4880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6801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Background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-1" y="914399"/>
            <a:ext cx="8230505" cy="5339751"/>
          </a:xfrm>
        </p:spPr>
        <p:txBody>
          <a:bodyPr>
            <a:normAutofit fontScale="77500" lnSpcReduction="20000"/>
          </a:bodyPr>
          <a:lstStyle/>
          <a:p>
            <a:pPr marL="457200" indent="0">
              <a:lnSpc>
                <a:spcPct val="150000"/>
              </a:lnSpc>
              <a:buNone/>
            </a:pPr>
            <a:r>
              <a:rPr lang="en-US" b="1" dirty="0"/>
              <a:t>Thermodynamics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Air pressure, volume, and temperature are related via Ideal Gas Law</a:t>
            </a:r>
          </a:p>
          <a:p>
            <a:pPr>
              <a:lnSpc>
                <a:spcPct val="150000"/>
              </a:lnSpc>
            </a:pPr>
            <a:r>
              <a:rPr lang="en-US" dirty="0"/>
              <a:t>Raising air temperature at constant volume (balloon envelope) causes air density within </a:t>
            </a:r>
            <a:br>
              <a:rPr lang="en-US" dirty="0"/>
            </a:br>
            <a:r>
              <a:rPr lang="en-US" dirty="0"/>
              <a:t>to drop</a:t>
            </a:r>
          </a:p>
          <a:p>
            <a:pPr>
              <a:lnSpc>
                <a:spcPct val="150000"/>
              </a:lnSpc>
            </a:pPr>
            <a:r>
              <a:rPr lang="en-US" dirty="0"/>
              <a:t>Excess air will escape</a:t>
            </a:r>
          </a:p>
          <a:p>
            <a:pPr>
              <a:lnSpc>
                <a:spcPct val="150000"/>
              </a:lnSpc>
            </a:pPr>
            <a:r>
              <a:rPr lang="en-US" dirty="0"/>
              <a:t>Balloon weighs less than displaced air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8581342" y="2676326"/>
            <a:ext cx="2971800" cy="283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000" i="1" dirty="0">
                <a:latin typeface="+mn-lt"/>
              </a:rPr>
              <a:t>V =Volume</a:t>
            </a:r>
          </a:p>
          <a:p>
            <a:pPr algn="ctr">
              <a:spcBef>
                <a:spcPct val="50000"/>
              </a:spcBef>
            </a:pPr>
            <a:r>
              <a:rPr lang="en-US" altLang="en-US" sz="2000" i="1" dirty="0">
                <a:latin typeface="+mn-lt"/>
              </a:rPr>
              <a:t>P = Pressure</a:t>
            </a:r>
          </a:p>
          <a:p>
            <a:pPr algn="ctr">
              <a:spcBef>
                <a:spcPct val="50000"/>
              </a:spcBef>
            </a:pPr>
            <a:r>
              <a:rPr lang="en-US" altLang="en-US" sz="2000" i="1" dirty="0">
                <a:latin typeface="+mn-lt"/>
              </a:rPr>
              <a:t>n = # of Moles of Air</a:t>
            </a:r>
          </a:p>
          <a:p>
            <a:pPr algn="ctr">
              <a:spcBef>
                <a:spcPct val="50000"/>
              </a:spcBef>
            </a:pPr>
            <a:r>
              <a:rPr lang="en-US" altLang="en-US" sz="2000" i="1" dirty="0">
                <a:latin typeface="+mn-lt"/>
              </a:rPr>
              <a:t>T = Absolute Temperature (Kelvin)</a:t>
            </a:r>
          </a:p>
          <a:p>
            <a:pPr algn="ctr">
              <a:spcBef>
                <a:spcPct val="50000"/>
              </a:spcBef>
            </a:pPr>
            <a:r>
              <a:rPr lang="en-US" altLang="en-US" sz="2000" i="1" dirty="0">
                <a:latin typeface="+mn-lt"/>
              </a:rPr>
              <a:t>R = Gas Constant (0.0821 L*</a:t>
            </a:r>
            <a:r>
              <a:rPr lang="en-US" altLang="en-US" sz="2000" i="1" dirty="0" err="1">
                <a:latin typeface="+mn-lt"/>
              </a:rPr>
              <a:t>atm</a:t>
            </a:r>
            <a:r>
              <a:rPr lang="en-US" altLang="en-US" sz="2000" i="1" dirty="0">
                <a:latin typeface="+mn-lt"/>
              </a:rPr>
              <a:t>/(</a:t>
            </a:r>
            <a:r>
              <a:rPr lang="en-US" altLang="en-US" sz="2000" i="1" dirty="0" err="1">
                <a:latin typeface="+mn-lt"/>
              </a:rPr>
              <a:t>mol</a:t>
            </a:r>
            <a:r>
              <a:rPr lang="en-US" altLang="en-US" sz="2000" i="1" dirty="0">
                <a:latin typeface="+mn-lt"/>
              </a:rPr>
              <a:t>*K))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4805" y="1844476"/>
            <a:ext cx="3208337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8581342" y="1417158"/>
            <a:ext cx="2971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800" dirty="0">
                <a:solidFill>
                  <a:srgbClr val="FF6600"/>
                </a:solidFill>
                <a:latin typeface="+mn-lt"/>
              </a:rPr>
              <a:t>Ideal Gas Law:</a:t>
            </a:r>
          </a:p>
        </p:txBody>
      </p:sp>
    </p:spTree>
    <p:extLst>
      <p:ext uri="{BB962C8B-B14F-4D97-AF65-F5344CB8AC3E}">
        <p14:creationId xmlns:p14="http://schemas.microsoft.com/office/powerpoint/2010/main" val="368337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Background Information</a:t>
            </a:r>
          </a:p>
        </p:txBody>
      </p:sp>
      <p:pic>
        <p:nvPicPr>
          <p:cNvPr id="4" name="Picture 3" descr="hot-air-balloon-diagr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9111" y="914399"/>
            <a:ext cx="4433777" cy="5235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1634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Problem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Design/construct balloon</a:t>
            </a:r>
          </a:p>
          <a:p>
            <a:pPr lvl="1">
              <a:lnSpc>
                <a:spcPct val="150000"/>
              </a:lnSpc>
            </a:pPr>
            <a:r>
              <a:rPr lang="en-US" sz="3600" dirty="0"/>
              <a:t>Maximize payload (paperclips)</a:t>
            </a:r>
          </a:p>
          <a:p>
            <a:pPr lvl="1">
              <a:lnSpc>
                <a:spcPct val="150000"/>
              </a:lnSpc>
            </a:pPr>
            <a:r>
              <a:rPr lang="en-US" sz="3600" dirty="0"/>
              <a:t>Maximize flight time</a:t>
            </a:r>
          </a:p>
          <a:p>
            <a:pPr lvl="1">
              <a:lnSpc>
                <a:spcPct val="150000"/>
              </a:lnSpc>
            </a:pPr>
            <a:r>
              <a:rPr lang="en-US" sz="3600" dirty="0"/>
              <a:t>Minimize cost</a:t>
            </a:r>
          </a:p>
          <a:p>
            <a:pPr>
              <a:lnSpc>
                <a:spcPct val="150000"/>
              </a:lnSpc>
            </a:pPr>
            <a:r>
              <a:rPr lang="en-US" dirty="0"/>
              <a:t>Materials must be “purchased”</a:t>
            </a:r>
          </a:p>
        </p:txBody>
      </p:sp>
    </p:spTree>
    <p:extLst>
      <p:ext uri="{BB962C8B-B14F-4D97-AF65-F5344CB8AC3E}">
        <p14:creationId xmlns:p14="http://schemas.microsoft.com/office/powerpoint/2010/main" val="1790374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Problem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70000" lnSpcReduction="20000"/>
          </a:bodyPr>
          <a:lstStyle/>
          <a:p>
            <a:pPr marL="457200" indent="0">
              <a:lnSpc>
                <a:spcPct val="150000"/>
              </a:lnSpc>
              <a:buNone/>
            </a:pPr>
            <a:r>
              <a:rPr lang="en-US" b="1" dirty="0"/>
              <a:t>Competition Rules</a:t>
            </a:r>
          </a:p>
          <a:p>
            <a:pPr>
              <a:lnSpc>
                <a:spcPct val="150000"/>
              </a:lnSpc>
            </a:pPr>
            <a:r>
              <a:rPr lang="en-US" dirty="0"/>
              <a:t>Add paperclip payload to finished design</a:t>
            </a:r>
          </a:p>
          <a:p>
            <a:pPr>
              <a:lnSpc>
                <a:spcPct val="150000"/>
              </a:lnSpc>
            </a:pPr>
            <a:r>
              <a:rPr lang="en-US" dirty="0"/>
              <a:t>TA positions balloon above heater, releases balloon temperature stabilizes</a:t>
            </a:r>
          </a:p>
          <a:p>
            <a:pPr>
              <a:lnSpc>
                <a:spcPct val="150000"/>
              </a:lnSpc>
            </a:pPr>
            <a:r>
              <a:rPr lang="en-US" dirty="0"/>
              <a:t>Time aloft and payload (# of paperclips) recorded by TA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TA times flight duration with a timer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Balloon must rise from release point &amp; fly for at least 1 sec</a:t>
            </a:r>
          </a:p>
          <a:p>
            <a:pPr>
              <a:lnSpc>
                <a:spcPct val="150000"/>
              </a:lnSpc>
            </a:pPr>
            <a:r>
              <a:rPr lang="en-US" dirty="0"/>
              <a:t>Competition Ratio used to judge design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Team with highest ratio wins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3 trials maximum: design changes permitted (cumulative cost)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9603" y="4593266"/>
            <a:ext cx="2600074" cy="757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687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Materials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Tissue paper (65 x 48cm)</a:t>
            </a:r>
          </a:p>
          <a:p>
            <a:pPr>
              <a:lnSpc>
                <a:spcPct val="150000"/>
              </a:lnSpc>
            </a:pPr>
            <a:r>
              <a:rPr lang="en-US" dirty="0"/>
              <a:t>21.5 x 27.9cm paper </a:t>
            </a:r>
            <a:r>
              <a:rPr lang="en-US"/>
              <a:t>(US letter</a:t>
            </a:r>
            <a:r>
              <a:rPr lang="en-US" dirty="0"/>
              <a:t>)</a:t>
            </a:r>
          </a:p>
          <a:p>
            <a:pPr>
              <a:lnSpc>
                <a:spcPct val="150000"/>
              </a:lnSpc>
            </a:pPr>
            <a:r>
              <a:rPr lang="en-US" dirty="0"/>
              <a:t>Drawing paper (43 x 50cm)</a:t>
            </a:r>
          </a:p>
          <a:p>
            <a:pPr>
              <a:lnSpc>
                <a:spcPct val="150000"/>
              </a:lnSpc>
            </a:pPr>
            <a:r>
              <a:rPr lang="en-US" dirty="0"/>
              <a:t>Kevlar string</a:t>
            </a:r>
          </a:p>
          <a:p>
            <a:pPr>
              <a:lnSpc>
                <a:spcPct val="150000"/>
              </a:lnSpc>
            </a:pPr>
            <a:r>
              <a:rPr lang="en-US" dirty="0"/>
              <a:t>Plastic straws</a:t>
            </a:r>
          </a:p>
          <a:p>
            <a:pPr>
              <a:lnSpc>
                <a:spcPct val="150000"/>
              </a:lnSpc>
            </a:pPr>
            <a:r>
              <a:rPr lang="en-US" dirty="0"/>
              <a:t>Plastic tape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61603" y="898812"/>
            <a:ext cx="4231758" cy="3313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dirty="0"/>
              <a:t>Glue sticks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dirty="0"/>
              <a:t>Scissors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dirty="0"/>
              <a:t>Paper clips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dirty="0"/>
              <a:t>Personal heater</a:t>
            </a:r>
          </a:p>
        </p:txBody>
      </p:sp>
      <p:pic>
        <p:nvPicPr>
          <p:cNvPr id="5" name="Picture 4" descr="http://www.staples-3p.com/s7/is/image/Staples/m000018878_sc7?$splssku$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5564" y="4485371"/>
            <a:ext cx="1673428" cy="1673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8363368"/>
      </p:ext>
    </p:extLst>
  </p:cSld>
  <p:clrMapOvr>
    <a:masterClrMapping/>
  </p:clrMapOvr>
</p:sld>
</file>

<file path=ppt/theme/theme1.xml><?xml version="1.0" encoding="utf-8"?>
<a:theme xmlns:a="http://schemas.openxmlformats.org/drawingml/2006/main" name="EG templa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ster ppt" id="{E8BD0D52-E5DA-4702-BCDB-1B619DC0289C}" vid="{20C0CA4F-22CB-4C99-A5C0-9CF425B7675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 ppt (6)</Template>
  <TotalTime>46</TotalTime>
  <Words>396</Words>
  <Application>Microsoft Office PowerPoint</Application>
  <PresentationFormat>Widescreen</PresentationFormat>
  <Paragraphs>100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MS PGothic</vt:lpstr>
      <vt:lpstr>Arial</vt:lpstr>
      <vt:lpstr>EG template</vt:lpstr>
      <vt:lpstr>Hot Air Balloon Competition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General Engineering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Hot Air Balloon Competition</dc:title>
  <dc:creator>Eve Fishinevich</dc:creator>
  <cp:lastModifiedBy>EG</cp:lastModifiedBy>
  <cp:revision>59</cp:revision>
  <dcterms:created xsi:type="dcterms:W3CDTF">2016-01-21T02:42:36Z</dcterms:created>
  <dcterms:modified xsi:type="dcterms:W3CDTF">2018-09-04T16:37:50Z</dcterms:modified>
</cp:coreProperties>
</file>