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51"/>
  </p:notesMasterIdLst>
  <p:sldIdLst>
    <p:sldId id="256" r:id="rId3"/>
    <p:sldId id="285" r:id="rId4"/>
    <p:sldId id="310" r:id="rId5"/>
    <p:sldId id="311" r:id="rId6"/>
    <p:sldId id="312" r:id="rId7"/>
    <p:sldId id="309" r:id="rId8"/>
    <p:sldId id="308" r:id="rId9"/>
    <p:sldId id="286" r:id="rId10"/>
    <p:sldId id="287" r:id="rId11"/>
    <p:sldId id="288" r:id="rId12"/>
    <p:sldId id="307" r:id="rId13"/>
    <p:sldId id="279" r:id="rId14"/>
    <p:sldId id="280" r:id="rId15"/>
    <p:sldId id="261" r:id="rId16"/>
    <p:sldId id="282" r:id="rId17"/>
    <p:sldId id="267" r:id="rId18"/>
    <p:sldId id="269" r:id="rId19"/>
    <p:sldId id="283" r:id="rId20"/>
    <p:sldId id="284" r:id="rId21"/>
    <p:sldId id="270" r:id="rId22"/>
    <p:sldId id="271" r:id="rId23"/>
    <p:sldId id="264" r:id="rId24"/>
    <p:sldId id="289" r:id="rId25"/>
    <p:sldId id="290" r:id="rId26"/>
    <p:sldId id="291" r:id="rId27"/>
    <p:sldId id="292" r:id="rId28"/>
    <p:sldId id="293" r:id="rId29"/>
    <p:sldId id="294" r:id="rId30"/>
    <p:sldId id="295" r:id="rId31"/>
    <p:sldId id="296" r:id="rId32"/>
    <p:sldId id="297" r:id="rId33"/>
    <p:sldId id="298" r:id="rId34"/>
    <p:sldId id="300" r:id="rId35"/>
    <p:sldId id="301" r:id="rId36"/>
    <p:sldId id="306" r:id="rId37"/>
    <p:sldId id="303" r:id="rId38"/>
    <p:sldId id="304" r:id="rId39"/>
    <p:sldId id="272" r:id="rId40"/>
    <p:sldId id="273" r:id="rId41"/>
    <p:sldId id="274" r:id="rId42"/>
    <p:sldId id="275" r:id="rId43"/>
    <p:sldId id="276" r:id="rId44"/>
    <p:sldId id="277" r:id="rId45"/>
    <p:sldId id="265" r:id="rId46"/>
    <p:sldId id="266" r:id="rId47"/>
    <p:sldId id="262" r:id="rId48"/>
    <p:sldId id="281" r:id="rId49"/>
    <p:sldId id="305"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Proxima Nova Lt" panose="02000506030000020004" pitchFamily="2" charset="0"/>
      <p:regular r:id="rId58"/>
      <p:bold r:id="rId59"/>
    </p:embeddedFont>
    <p:embeddedFont>
      <p:font typeface="Proxima Nova Rg" panose="02000506030000020004" pitchFamily="2" charset="77"/>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8" autoAdjust="0"/>
    <p:restoredTop sz="94774"/>
  </p:normalViewPr>
  <p:slideViewPr>
    <p:cSldViewPr snapToGrid="0">
      <p:cViewPr varScale="1">
        <p:scale>
          <a:sx n="105" d="100"/>
          <a:sy n="105" d="100"/>
        </p:scale>
        <p:origin x="7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6560F-895F-CE40-ACCB-98736B383D80}" type="doc">
      <dgm:prSet loTypeId="urn:microsoft.com/office/officeart/2005/8/layout/gear1" loCatId="" qsTypeId="urn:microsoft.com/office/officeart/2005/8/quickstyle/simple1" qsCatId="simple" csTypeId="urn:microsoft.com/office/officeart/2005/8/colors/accent1_2" csCatId="accent1" phldr="1"/>
      <dgm:spPr/>
    </dgm:pt>
    <dgm:pt modelId="{CE979C59-C26A-4F43-8241-F1CFA032BE0A}">
      <dgm:prSet phldrT="[Text]"/>
      <dgm:spPr>
        <a:blipFill dpi="0" rotWithShape="1">
          <a:blip xmlns:r="http://schemas.openxmlformats.org/officeDocument/2006/relationships" r:embed="rId1"/>
          <a:srcRect/>
          <a:stretch>
            <a:fillRect/>
          </a:stretch>
        </a:blipFill>
      </dgm:spPr>
      <dgm:t>
        <a:bodyPr/>
        <a:lstStyle/>
        <a:p>
          <a:r>
            <a:rPr lang="en-US" dirty="0"/>
            <a:t> </a:t>
          </a:r>
        </a:p>
      </dgm:t>
    </dgm:pt>
    <dgm:pt modelId="{B2990A86-4093-3548-BCB7-BA9151E70D7C}" type="parTrans" cxnId="{B98B2B6E-EDA7-BF49-B904-12255AA385AE}">
      <dgm:prSet/>
      <dgm:spPr/>
      <dgm:t>
        <a:bodyPr/>
        <a:lstStyle/>
        <a:p>
          <a:endParaRPr lang="en-US"/>
        </a:p>
      </dgm:t>
    </dgm:pt>
    <dgm:pt modelId="{B3D85617-CC02-774F-A896-86EAF9CDAB28}" type="sibTrans" cxnId="{B98B2B6E-EDA7-BF49-B904-12255AA385AE}">
      <dgm:prSet/>
      <dgm:spPr/>
      <dgm:t>
        <a:bodyPr/>
        <a:lstStyle/>
        <a:p>
          <a:endParaRPr lang="en-US"/>
        </a:p>
      </dgm:t>
    </dgm:pt>
    <dgm:pt modelId="{C45FFE65-B53D-0441-837D-9F0AB8754E82}">
      <dgm:prSet phldrT="[Text]"/>
      <dgm:spPr>
        <a:blipFill dpi="0" rotWithShape="1">
          <a:blip xmlns:r="http://schemas.openxmlformats.org/officeDocument/2006/relationships" r:embed="rId2"/>
          <a:srcRect/>
          <a:stretch>
            <a:fillRect/>
          </a:stretch>
        </a:blipFill>
      </dgm:spPr>
      <dgm:t>
        <a:bodyPr/>
        <a:lstStyle/>
        <a:p>
          <a:r>
            <a:rPr lang="en-US" dirty="0"/>
            <a:t> </a:t>
          </a:r>
        </a:p>
      </dgm:t>
    </dgm:pt>
    <dgm:pt modelId="{2C8E2676-48E8-9B4A-A209-D3DFB6C6F1D2}" type="parTrans" cxnId="{31FB721E-2C87-E24C-9F80-62983BFF1E95}">
      <dgm:prSet/>
      <dgm:spPr/>
      <dgm:t>
        <a:bodyPr/>
        <a:lstStyle/>
        <a:p>
          <a:endParaRPr lang="en-US"/>
        </a:p>
      </dgm:t>
    </dgm:pt>
    <dgm:pt modelId="{64A020B2-806B-FF49-8B58-C9ADEE85D3EF}" type="sibTrans" cxnId="{31FB721E-2C87-E24C-9F80-62983BFF1E95}">
      <dgm:prSet/>
      <dgm:spPr/>
      <dgm:t>
        <a:bodyPr/>
        <a:lstStyle/>
        <a:p>
          <a:endParaRPr lang="en-US"/>
        </a:p>
      </dgm:t>
    </dgm:pt>
    <dgm:pt modelId="{D35A6031-A5EA-B048-BA90-CB4FFAFFE375}">
      <dgm:prSet phldrT="[Text]"/>
      <dgm:spPr>
        <a:blipFill dpi="0" rotWithShape="1">
          <a:blip xmlns:r="http://schemas.openxmlformats.org/officeDocument/2006/relationships" r:embed="rId3"/>
          <a:srcRect/>
          <a:stretch>
            <a:fillRect/>
          </a:stretch>
        </a:blipFill>
      </dgm:spPr>
      <dgm:t>
        <a:bodyPr/>
        <a:lstStyle/>
        <a:p>
          <a:r>
            <a:rPr lang="en-US" dirty="0"/>
            <a:t> </a:t>
          </a:r>
        </a:p>
      </dgm:t>
    </dgm:pt>
    <dgm:pt modelId="{5776A521-3D6E-ED45-A3A1-66100F8D1356}" type="parTrans" cxnId="{1B507AC5-B7FB-A74A-987A-3D39DF94021F}">
      <dgm:prSet/>
      <dgm:spPr/>
      <dgm:t>
        <a:bodyPr/>
        <a:lstStyle/>
        <a:p>
          <a:endParaRPr lang="en-US"/>
        </a:p>
      </dgm:t>
    </dgm:pt>
    <dgm:pt modelId="{DB714EA9-C54B-6243-AC1E-5FE9B766CC94}" type="sibTrans" cxnId="{1B507AC5-B7FB-A74A-987A-3D39DF94021F}">
      <dgm:prSet/>
      <dgm:spPr/>
      <dgm:t>
        <a:bodyPr/>
        <a:lstStyle/>
        <a:p>
          <a:endParaRPr lang="en-US"/>
        </a:p>
      </dgm:t>
    </dgm:pt>
    <dgm:pt modelId="{3499533D-16BD-E24E-A4F9-301627038196}" type="pres">
      <dgm:prSet presAssocID="{E8D6560F-895F-CE40-ACCB-98736B383D80}" presName="composite" presStyleCnt="0">
        <dgm:presLayoutVars>
          <dgm:chMax val="3"/>
          <dgm:animLvl val="lvl"/>
          <dgm:resizeHandles val="exact"/>
        </dgm:presLayoutVars>
      </dgm:prSet>
      <dgm:spPr/>
    </dgm:pt>
    <dgm:pt modelId="{AD7B9F11-A90E-DC49-AB24-C9D67AE57406}" type="pres">
      <dgm:prSet presAssocID="{CE979C59-C26A-4F43-8241-F1CFA032BE0A}" presName="gear1" presStyleLbl="node1" presStyleIdx="0" presStyleCnt="3" custLinFactNeighborX="2543" custLinFactNeighborY="601">
        <dgm:presLayoutVars>
          <dgm:chMax val="1"/>
          <dgm:bulletEnabled val="1"/>
        </dgm:presLayoutVars>
      </dgm:prSet>
      <dgm:spPr/>
    </dgm:pt>
    <dgm:pt modelId="{0054F6F2-34BE-9F4D-895E-BCFC2AC29A03}" type="pres">
      <dgm:prSet presAssocID="{CE979C59-C26A-4F43-8241-F1CFA032BE0A}" presName="gear1srcNode" presStyleLbl="node1" presStyleIdx="0" presStyleCnt="3"/>
      <dgm:spPr/>
    </dgm:pt>
    <dgm:pt modelId="{F637F0FD-AFB6-E04E-B6BA-D86B6F1A7146}" type="pres">
      <dgm:prSet presAssocID="{CE979C59-C26A-4F43-8241-F1CFA032BE0A}" presName="gear1dstNode" presStyleLbl="node1" presStyleIdx="0" presStyleCnt="3"/>
      <dgm:spPr/>
    </dgm:pt>
    <dgm:pt modelId="{4674B485-623E-7B48-9478-2247C22F781B}" type="pres">
      <dgm:prSet presAssocID="{C45FFE65-B53D-0441-837D-9F0AB8754E82}" presName="gear2" presStyleLbl="node1" presStyleIdx="1" presStyleCnt="3">
        <dgm:presLayoutVars>
          <dgm:chMax val="1"/>
          <dgm:bulletEnabled val="1"/>
        </dgm:presLayoutVars>
      </dgm:prSet>
      <dgm:spPr/>
    </dgm:pt>
    <dgm:pt modelId="{078725D0-88BD-2C4C-9C5C-3A8F029F6DB7}" type="pres">
      <dgm:prSet presAssocID="{C45FFE65-B53D-0441-837D-9F0AB8754E82}" presName="gear2srcNode" presStyleLbl="node1" presStyleIdx="1" presStyleCnt="3"/>
      <dgm:spPr/>
    </dgm:pt>
    <dgm:pt modelId="{4F507C16-C74B-E945-B875-5AB548B7CD09}" type="pres">
      <dgm:prSet presAssocID="{C45FFE65-B53D-0441-837D-9F0AB8754E82}" presName="gear2dstNode" presStyleLbl="node1" presStyleIdx="1" presStyleCnt="3"/>
      <dgm:spPr/>
    </dgm:pt>
    <dgm:pt modelId="{F5A54233-19F8-334C-8A9A-4FD45C4DA4F6}" type="pres">
      <dgm:prSet presAssocID="{D35A6031-A5EA-B048-BA90-CB4FFAFFE375}" presName="gear3" presStyleLbl="node1" presStyleIdx="2" presStyleCnt="3"/>
      <dgm:spPr/>
    </dgm:pt>
    <dgm:pt modelId="{67BC5D8A-6786-6344-805D-67F799766DC0}" type="pres">
      <dgm:prSet presAssocID="{D35A6031-A5EA-B048-BA90-CB4FFAFFE375}" presName="gear3tx" presStyleLbl="node1" presStyleIdx="2" presStyleCnt="3">
        <dgm:presLayoutVars>
          <dgm:chMax val="1"/>
          <dgm:bulletEnabled val="1"/>
        </dgm:presLayoutVars>
      </dgm:prSet>
      <dgm:spPr/>
    </dgm:pt>
    <dgm:pt modelId="{DDC27B90-5DC4-F64D-9B2C-F600000186A2}" type="pres">
      <dgm:prSet presAssocID="{D35A6031-A5EA-B048-BA90-CB4FFAFFE375}" presName="gear3srcNode" presStyleLbl="node1" presStyleIdx="2" presStyleCnt="3"/>
      <dgm:spPr/>
    </dgm:pt>
    <dgm:pt modelId="{4700E45A-94EA-BE4C-A202-A01816B83A6E}" type="pres">
      <dgm:prSet presAssocID="{D35A6031-A5EA-B048-BA90-CB4FFAFFE375}" presName="gear3dstNode" presStyleLbl="node1" presStyleIdx="2" presStyleCnt="3"/>
      <dgm:spPr/>
    </dgm:pt>
    <dgm:pt modelId="{04F1D3CB-97CC-BC41-B85C-09FE9CA2DFEA}" type="pres">
      <dgm:prSet presAssocID="{B3D85617-CC02-774F-A896-86EAF9CDAB28}" presName="connector1" presStyleLbl="sibTrans2D1" presStyleIdx="0" presStyleCnt="3"/>
      <dgm:spPr/>
    </dgm:pt>
    <dgm:pt modelId="{DC8A9061-2B70-F146-9091-FA1B657B9D1E}" type="pres">
      <dgm:prSet presAssocID="{64A020B2-806B-FF49-8B58-C9ADEE85D3EF}" presName="connector2" presStyleLbl="sibTrans2D1" presStyleIdx="1" presStyleCnt="3"/>
      <dgm:spPr/>
    </dgm:pt>
    <dgm:pt modelId="{5B4F8219-D73A-FF47-B30B-EA680D61FC3C}" type="pres">
      <dgm:prSet presAssocID="{DB714EA9-C54B-6243-AC1E-5FE9B766CC94}" presName="connector3" presStyleLbl="sibTrans2D1" presStyleIdx="2" presStyleCnt="3"/>
      <dgm:spPr/>
    </dgm:pt>
  </dgm:ptLst>
  <dgm:cxnLst>
    <dgm:cxn modelId="{33261F07-6384-C54F-9342-F2D120779382}" type="presOf" srcId="{D35A6031-A5EA-B048-BA90-CB4FFAFFE375}" destId="{F5A54233-19F8-334C-8A9A-4FD45C4DA4F6}" srcOrd="0" destOrd="0" presId="urn:microsoft.com/office/officeart/2005/8/layout/gear1"/>
    <dgm:cxn modelId="{31FB721E-2C87-E24C-9F80-62983BFF1E95}" srcId="{E8D6560F-895F-CE40-ACCB-98736B383D80}" destId="{C45FFE65-B53D-0441-837D-9F0AB8754E82}" srcOrd="1" destOrd="0" parTransId="{2C8E2676-48E8-9B4A-A209-D3DFB6C6F1D2}" sibTransId="{64A020B2-806B-FF49-8B58-C9ADEE85D3EF}"/>
    <dgm:cxn modelId="{C621112C-BDAC-504F-AEE7-1D3FC34E74D9}" type="presOf" srcId="{B3D85617-CC02-774F-A896-86EAF9CDAB28}" destId="{04F1D3CB-97CC-BC41-B85C-09FE9CA2DFEA}" srcOrd="0" destOrd="0" presId="urn:microsoft.com/office/officeart/2005/8/layout/gear1"/>
    <dgm:cxn modelId="{8CF8EA37-1D17-E74D-B098-0975B0D4CB6D}" type="presOf" srcId="{D35A6031-A5EA-B048-BA90-CB4FFAFFE375}" destId="{DDC27B90-5DC4-F64D-9B2C-F600000186A2}" srcOrd="2" destOrd="0" presId="urn:microsoft.com/office/officeart/2005/8/layout/gear1"/>
    <dgm:cxn modelId="{EDC7FF59-E6CF-154F-9DF7-4BA812147D2A}" type="presOf" srcId="{C45FFE65-B53D-0441-837D-9F0AB8754E82}" destId="{4674B485-623E-7B48-9478-2247C22F781B}" srcOrd="0" destOrd="0" presId="urn:microsoft.com/office/officeart/2005/8/layout/gear1"/>
    <dgm:cxn modelId="{E0F7A25F-A41A-0A41-BEF4-CC57369F8F7B}" type="presOf" srcId="{CE979C59-C26A-4F43-8241-F1CFA032BE0A}" destId="{0054F6F2-34BE-9F4D-895E-BCFC2AC29A03}" srcOrd="1" destOrd="0" presId="urn:microsoft.com/office/officeart/2005/8/layout/gear1"/>
    <dgm:cxn modelId="{F9C4B368-AFC9-7E4E-BB92-69B78AB1BC45}" type="presOf" srcId="{DB714EA9-C54B-6243-AC1E-5FE9B766CC94}" destId="{5B4F8219-D73A-FF47-B30B-EA680D61FC3C}" srcOrd="0" destOrd="0" presId="urn:microsoft.com/office/officeart/2005/8/layout/gear1"/>
    <dgm:cxn modelId="{B98B2B6E-EDA7-BF49-B904-12255AA385AE}" srcId="{E8D6560F-895F-CE40-ACCB-98736B383D80}" destId="{CE979C59-C26A-4F43-8241-F1CFA032BE0A}" srcOrd="0" destOrd="0" parTransId="{B2990A86-4093-3548-BCB7-BA9151E70D7C}" sibTransId="{B3D85617-CC02-774F-A896-86EAF9CDAB28}"/>
    <dgm:cxn modelId="{58FC0F79-2C8D-7642-B50A-7B54346C0FB0}" type="presOf" srcId="{CE979C59-C26A-4F43-8241-F1CFA032BE0A}" destId="{F637F0FD-AFB6-E04E-B6BA-D86B6F1A7146}" srcOrd="2" destOrd="0" presId="urn:microsoft.com/office/officeart/2005/8/layout/gear1"/>
    <dgm:cxn modelId="{FF569395-DB0B-9640-B2AA-C834BA5402A5}" type="presOf" srcId="{C45FFE65-B53D-0441-837D-9F0AB8754E82}" destId="{4F507C16-C74B-E945-B875-5AB548B7CD09}" srcOrd="2" destOrd="0" presId="urn:microsoft.com/office/officeart/2005/8/layout/gear1"/>
    <dgm:cxn modelId="{A44B0298-9373-A445-BF63-BE49562570AD}" type="presOf" srcId="{D35A6031-A5EA-B048-BA90-CB4FFAFFE375}" destId="{4700E45A-94EA-BE4C-A202-A01816B83A6E}" srcOrd="3" destOrd="0" presId="urn:microsoft.com/office/officeart/2005/8/layout/gear1"/>
    <dgm:cxn modelId="{87E592B6-4958-E74E-B6B1-153B2B89F254}" type="presOf" srcId="{E8D6560F-895F-CE40-ACCB-98736B383D80}" destId="{3499533D-16BD-E24E-A4F9-301627038196}" srcOrd="0" destOrd="0" presId="urn:microsoft.com/office/officeart/2005/8/layout/gear1"/>
    <dgm:cxn modelId="{CC8ED9BD-4789-8444-B909-C1DB9B930D83}" type="presOf" srcId="{CE979C59-C26A-4F43-8241-F1CFA032BE0A}" destId="{AD7B9F11-A90E-DC49-AB24-C9D67AE57406}" srcOrd="0" destOrd="0" presId="urn:microsoft.com/office/officeart/2005/8/layout/gear1"/>
    <dgm:cxn modelId="{1B507AC5-B7FB-A74A-987A-3D39DF94021F}" srcId="{E8D6560F-895F-CE40-ACCB-98736B383D80}" destId="{D35A6031-A5EA-B048-BA90-CB4FFAFFE375}" srcOrd="2" destOrd="0" parTransId="{5776A521-3D6E-ED45-A3A1-66100F8D1356}" sibTransId="{DB714EA9-C54B-6243-AC1E-5FE9B766CC94}"/>
    <dgm:cxn modelId="{E4EAC2D8-4263-3B43-8A30-75F5B3558695}" type="presOf" srcId="{64A020B2-806B-FF49-8B58-C9ADEE85D3EF}" destId="{DC8A9061-2B70-F146-9091-FA1B657B9D1E}" srcOrd="0" destOrd="0" presId="urn:microsoft.com/office/officeart/2005/8/layout/gear1"/>
    <dgm:cxn modelId="{C8301CE6-0390-4F4E-883C-21A9B98BFCA7}" type="presOf" srcId="{D35A6031-A5EA-B048-BA90-CB4FFAFFE375}" destId="{67BC5D8A-6786-6344-805D-67F799766DC0}" srcOrd="1" destOrd="0" presId="urn:microsoft.com/office/officeart/2005/8/layout/gear1"/>
    <dgm:cxn modelId="{2B7BBEFD-AED2-2344-A69B-D73EAF7C3E1F}" type="presOf" srcId="{C45FFE65-B53D-0441-837D-9F0AB8754E82}" destId="{078725D0-88BD-2C4C-9C5C-3A8F029F6DB7}" srcOrd="1" destOrd="0" presId="urn:microsoft.com/office/officeart/2005/8/layout/gear1"/>
    <dgm:cxn modelId="{6D918BCB-4792-FC41-802B-7C691E176632}" type="presParOf" srcId="{3499533D-16BD-E24E-A4F9-301627038196}" destId="{AD7B9F11-A90E-DC49-AB24-C9D67AE57406}" srcOrd="0" destOrd="0" presId="urn:microsoft.com/office/officeart/2005/8/layout/gear1"/>
    <dgm:cxn modelId="{8FB0FC2D-14F8-014C-A9AE-957BBF4322DA}" type="presParOf" srcId="{3499533D-16BD-E24E-A4F9-301627038196}" destId="{0054F6F2-34BE-9F4D-895E-BCFC2AC29A03}" srcOrd="1" destOrd="0" presId="urn:microsoft.com/office/officeart/2005/8/layout/gear1"/>
    <dgm:cxn modelId="{0B04A163-236E-1E45-8672-45C88AC162A1}" type="presParOf" srcId="{3499533D-16BD-E24E-A4F9-301627038196}" destId="{F637F0FD-AFB6-E04E-B6BA-D86B6F1A7146}" srcOrd="2" destOrd="0" presId="urn:microsoft.com/office/officeart/2005/8/layout/gear1"/>
    <dgm:cxn modelId="{F647EB99-0F68-6047-9D00-BE2CB1E2A476}" type="presParOf" srcId="{3499533D-16BD-E24E-A4F9-301627038196}" destId="{4674B485-623E-7B48-9478-2247C22F781B}" srcOrd="3" destOrd="0" presId="urn:microsoft.com/office/officeart/2005/8/layout/gear1"/>
    <dgm:cxn modelId="{388CF9E7-AA55-4749-8A98-63E02DE68B9B}" type="presParOf" srcId="{3499533D-16BD-E24E-A4F9-301627038196}" destId="{078725D0-88BD-2C4C-9C5C-3A8F029F6DB7}" srcOrd="4" destOrd="0" presId="urn:microsoft.com/office/officeart/2005/8/layout/gear1"/>
    <dgm:cxn modelId="{4174F8D2-ECBB-CF4B-B398-BB1ABBD2E90A}" type="presParOf" srcId="{3499533D-16BD-E24E-A4F9-301627038196}" destId="{4F507C16-C74B-E945-B875-5AB548B7CD09}" srcOrd="5" destOrd="0" presId="urn:microsoft.com/office/officeart/2005/8/layout/gear1"/>
    <dgm:cxn modelId="{6AA28E96-F616-6E4A-8159-00900DB9A400}" type="presParOf" srcId="{3499533D-16BD-E24E-A4F9-301627038196}" destId="{F5A54233-19F8-334C-8A9A-4FD45C4DA4F6}" srcOrd="6" destOrd="0" presId="urn:microsoft.com/office/officeart/2005/8/layout/gear1"/>
    <dgm:cxn modelId="{6C1D9054-DB78-D147-89EB-8211590D7DF8}" type="presParOf" srcId="{3499533D-16BD-E24E-A4F9-301627038196}" destId="{67BC5D8A-6786-6344-805D-67F799766DC0}" srcOrd="7" destOrd="0" presId="urn:microsoft.com/office/officeart/2005/8/layout/gear1"/>
    <dgm:cxn modelId="{DF4298DC-D6F8-9C41-9E19-8897F1596B15}" type="presParOf" srcId="{3499533D-16BD-E24E-A4F9-301627038196}" destId="{DDC27B90-5DC4-F64D-9B2C-F600000186A2}" srcOrd="8" destOrd="0" presId="urn:microsoft.com/office/officeart/2005/8/layout/gear1"/>
    <dgm:cxn modelId="{9EC57E26-71FE-CC40-86FF-364DCB5527D1}" type="presParOf" srcId="{3499533D-16BD-E24E-A4F9-301627038196}" destId="{4700E45A-94EA-BE4C-A202-A01816B83A6E}" srcOrd="9" destOrd="0" presId="urn:microsoft.com/office/officeart/2005/8/layout/gear1"/>
    <dgm:cxn modelId="{A87E72A0-9340-D448-BECC-BB36CD1AD66B}" type="presParOf" srcId="{3499533D-16BD-E24E-A4F9-301627038196}" destId="{04F1D3CB-97CC-BC41-B85C-09FE9CA2DFEA}" srcOrd="10" destOrd="0" presId="urn:microsoft.com/office/officeart/2005/8/layout/gear1"/>
    <dgm:cxn modelId="{B7A7CA6E-6C30-714B-B189-C2269E82B978}" type="presParOf" srcId="{3499533D-16BD-E24E-A4F9-301627038196}" destId="{DC8A9061-2B70-F146-9091-FA1B657B9D1E}" srcOrd="11" destOrd="0" presId="urn:microsoft.com/office/officeart/2005/8/layout/gear1"/>
    <dgm:cxn modelId="{12C11069-BE92-AE4C-9962-BB296D17D073}" type="presParOf" srcId="{3499533D-16BD-E24E-A4F9-301627038196}" destId="{5B4F8219-D73A-FF47-B30B-EA680D61FC3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cs typeface="Proxima Nova Lt" panose="020B0604020202020204" charset="0"/>
            </a:rPr>
            <a:t>Cheating</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Fabrication</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Falsifying data or sources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06FA1E1D-0193-2F46-BDB1-E4CEE124BB78}">
      <dgm:prSet custT="1"/>
      <dgm:spPr/>
      <dgm:t>
        <a:bodyPr/>
        <a:lstStyle/>
        <a:p>
          <a:pPr algn="ctr"/>
          <a:r>
            <a:rPr lang="en-US" sz="2400" b="0" i="0" dirty="0">
              <a:latin typeface="Proxima Nova Rg" panose="02000506030000020004" pitchFamily="2" charset="0"/>
              <a:cs typeface="Proxima Nova Rg" panose="020B0604020202020204" charset="0"/>
            </a:rPr>
            <a:t>Group work on individual tasks</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6A5C6884-4046-F642-A97B-D3A0910C49CB}">
      <dgm:prSet custT="1"/>
      <dgm:spPr/>
      <dgm:t>
        <a:bodyPr/>
        <a:lstStyle/>
        <a:p>
          <a:pPr algn="ctr"/>
          <a:r>
            <a:rPr lang="en-US" sz="2400" b="0" i="0" dirty="0">
              <a:latin typeface="Proxima Nova Rg" panose="02000506030000020004" pitchFamily="2" charset="0"/>
              <a:cs typeface="Proxima Nova Rg" panose="020B0604020202020204" charset="0"/>
            </a:rPr>
            <a:t>Using unauthorized resources</a:t>
          </a:r>
        </a:p>
      </dgm:t>
    </dgm:pt>
    <dgm:pt modelId="{15D3C5A3-72DA-E94D-85D7-D4A0D9915698}" type="parTrans" cxnId="{29A1F1F8-0E9C-6441-BB32-A6707858D3C8}">
      <dgm:prSet/>
      <dgm:spPr/>
      <dgm:t>
        <a:bodyPr/>
        <a:lstStyle/>
        <a:p>
          <a:endParaRPr lang="en-US"/>
        </a:p>
      </dgm:t>
    </dgm:pt>
    <dgm:pt modelId="{952BFCC9-2A24-2F4A-AF12-2182136BE017}" type="sibTrans" cxnId="{29A1F1F8-0E9C-6441-BB32-A6707858D3C8}">
      <dgm:prSet/>
      <dgm:spPr/>
      <dgm:t>
        <a:bodyPr/>
        <a:lstStyle/>
        <a:p>
          <a:endParaRPr lang="en-US"/>
        </a:p>
      </dgm:t>
    </dgm:pt>
    <dgm:pt modelId="{B18F1E63-5E65-3645-9CEF-2D642C941200}">
      <dgm:prSet custT="1"/>
      <dgm:spPr/>
      <dgm:t>
        <a:bodyPr anchor="ctr"/>
        <a:lstStyle/>
        <a:p>
          <a:pPr algn="ctr"/>
          <a:r>
            <a:rPr lang="en-US" sz="2400" b="0" i="0" dirty="0">
              <a:latin typeface="Proxima Nova Lt" panose="02000506030000020004" pitchFamily="50" charset="0"/>
            </a:rPr>
            <a:t>Unauthorized Collaboration</a:t>
          </a:r>
        </a:p>
      </dgm:t>
    </dgm:pt>
    <dgm:pt modelId="{6D25AFF1-37C5-3343-BB92-75E5AE4E73CC}" type="parTrans" cxnId="{EF71FEA2-499C-B043-A863-11C070272C89}">
      <dgm:prSet/>
      <dgm:spPr/>
      <dgm:t>
        <a:bodyPr/>
        <a:lstStyle/>
        <a:p>
          <a:endParaRPr lang="en-US"/>
        </a:p>
      </dgm:t>
    </dgm:pt>
    <dgm:pt modelId="{0A11F9B8-9A8E-3747-A5FF-81DE19B03C8D}" type="sibTrans" cxnId="{EF71FEA2-499C-B043-A863-11C070272C89}">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pt>
    <dgm:pt modelId="{0F35545A-63AC-2749-B397-8A76B233549A}" type="pres">
      <dgm:prSet presAssocID="{CF969621-50C9-3543-B37D-96DA35506F5E}" presName="parentText" presStyleLbl="node1" presStyleIdx="0" presStyleCnt="3" custScaleX="128620">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custLinFactNeighborX="-33624">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pt>
    <dgm:pt modelId="{E3913EB3-1B4C-7A41-A53B-03454275C5A6}" type="pres">
      <dgm:prSet presAssocID="{D8F0480E-6A09-B24C-8EC7-17E644FB0335}" presName="parentText" presStyleLbl="node1" presStyleIdx="1" presStyleCnt="3" custScaleX="127975">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pt>
    <dgm:pt modelId="{014047A5-2B46-5248-A984-5DBFA274F985}" type="pres">
      <dgm:prSet presAssocID="{CF28D06E-5681-9749-BA7D-D7B168799C55}" presName="spaceBetweenRectangles" presStyleCnt="0"/>
      <dgm:spPr/>
    </dgm:pt>
    <dgm:pt modelId="{73B320FF-AD33-174C-B5B9-3BDECF136F94}" type="pres">
      <dgm:prSet presAssocID="{B18F1E63-5E65-3645-9CEF-2D642C941200}" presName="parentLin" presStyleCnt="0"/>
      <dgm:spPr/>
    </dgm:pt>
    <dgm:pt modelId="{E5E9161A-01EA-3141-BAE2-3E9CF9086D25}" type="pres">
      <dgm:prSet presAssocID="{B18F1E63-5E65-3645-9CEF-2D642C941200}" presName="parentLeftMargin" presStyleLbl="node1" presStyleIdx="1" presStyleCnt="3"/>
      <dgm:spPr/>
    </dgm:pt>
    <dgm:pt modelId="{CAB6FFA3-7E3E-F54A-82BD-F6117E3F9B4D}" type="pres">
      <dgm:prSet presAssocID="{B18F1E63-5E65-3645-9CEF-2D642C941200}" presName="parentText" presStyleLbl="node1" presStyleIdx="2" presStyleCnt="3" custScaleX="129247" custLinFactNeighborY="0">
        <dgm:presLayoutVars>
          <dgm:chMax val="0"/>
          <dgm:bulletEnabled val="1"/>
        </dgm:presLayoutVars>
      </dgm:prSet>
      <dgm:spPr/>
    </dgm:pt>
    <dgm:pt modelId="{3A8617DB-ECF7-E243-8EB4-18A5A33DCBA4}" type="pres">
      <dgm:prSet presAssocID="{B18F1E63-5E65-3645-9CEF-2D642C941200}" presName="negativeSpace" presStyleCnt="0"/>
      <dgm:spPr/>
    </dgm:pt>
    <dgm:pt modelId="{9EDD2A05-9AE3-C34E-8DC3-3F623EC609D1}" type="pres">
      <dgm:prSet presAssocID="{B18F1E63-5E65-3645-9CEF-2D642C941200}" presName="childText" presStyleLbl="conFgAcc1" presStyleIdx="2" presStyleCnt="3">
        <dgm:presLayoutVars>
          <dgm:bulletEnabled val="1"/>
        </dgm:presLayoutVars>
      </dgm:prSet>
      <dgm:spPr/>
    </dgm:pt>
  </dgm:ptLst>
  <dgm:cxnLst>
    <dgm:cxn modelId="{839EE701-461D-B84E-A2A2-0FF11E6B8EC2}" type="presOf" srcId="{FA1A3326-45C4-DA4E-A036-E8E42BEF82D9}" destId="{D5CAFA39-F3C0-AB45-827B-94DCA3729232}" srcOrd="0" destOrd="0" presId="urn:microsoft.com/office/officeart/2005/8/layout/list1"/>
    <dgm:cxn modelId="{97B8C319-D978-4E43-81AD-F758E333BDDD}" srcId="{B18F1E63-5E65-3645-9CEF-2D642C941200}" destId="{06FA1E1D-0193-2F46-BDB1-E4CEE124BB78}" srcOrd="0" destOrd="0" parTransId="{DA1F6CA9-5507-6C49-9EB8-E360A248B04F}" sibTransId="{58177237-42E8-D747-961B-9674C033C12B}"/>
    <dgm:cxn modelId="{568C1F1B-239A-4645-ACBC-852DB847899A}" type="presOf" srcId="{D8F0480E-6A09-B24C-8EC7-17E644FB0335}" destId="{3DCCB7E0-EC79-5449-81CF-ADAA2401BB5D}" srcOrd="0" destOrd="0" presId="urn:microsoft.com/office/officeart/2005/8/layout/list1"/>
    <dgm:cxn modelId="{36161320-7A39-1E43-A0B1-DE520FCC838B}" type="presOf" srcId="{06FA1E1D-0193-2F46-BDB1-E4CEE124BB78}" destId="{9EDD2A05-9AE3-C34E-8DC3-3F623EC609D1}"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7FBFEA21-7AA3-5948-AD36-384CCEE34420}" type="presOf" srcId="{B18F1E63-5E65-3645-9CEF-2D642C941200}" destId="{CAB6FFA3-7E3E-F54A-82BD-F6117E3F9B4D}" srcOrd="1"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8142519A-B2F1-7249-A9B4-5897CA5C03C1}" type="presOf" srcId="{CF969621-50C9-3543-B37D-96DA35506F5E}" destId="{BD540A55-5730-1E4D-A47B-0AC88A665C27}" srcOrd="0" destOrd="0" presId="urn:microsoft.com/office/officeart/2005/8/layout/list1"/>
    <dgm:cxn modelId="{EF71FEA2-499C-B043-A863-11C070272C89}" srcId="{D9F48343-8DE0-F846-AADE-B3C61AE54E6B}" destId="{B18F1E63-5E65-3645-9CEF-2D642C941200}" srcOrd="2" destOrd="0" parTransId="{6D25AFF1-37C5-3343-BB92-75E5AE4E73CC}" sibTransId="{0A11F9B8-9A8E-3747-A5FF-81DE19B03C8D}"/>
    <dgm:cxn modelId="{CAE9E3A9-D442-564B-BE56-6C35DD0C96AE}" type="presOf" srcId="{D8F0480E-6A09-B24C-8EC7-17E644FB0335}" destId="{E3913EB3-1B4C-7A41-A53B-03454275C5A6}"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5DC4D9DF-4D7F-BF4A-A9A7-81436505CA4F}" type="presOf" srcId="{6A5C6884-4046-F642-A97B-D3A0910C49CB}" destId="{7ED5F499-C261-224D-B17C-9F3D94708226}" srcOrd="0" destOrd="0" presId="urn:microsoft.com/office/officeart/2005/8/layout/list1"/>
    <dgm:cxn modelId="{DF1058E2-F10C-1C4E-A5AB-C0C01B0980CB}" type="presOf" srcId="{B18F1E63-5E65-3645-9CEF-2D642C941200}" destId="{E5E9161A-01EA-3141-BAE2-3E9CF9086D25}"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29A1F1F8-0E9C-6441-BB32-A6707858D3C8}" srcId="{CF969621-50C9-3543-B37D-96DA35506F5E}" destId="{6A5C6884-4046-F642-A97B-D3A0910C49CB}" srcOrd="0" destOrd="0" parTransId="{15D3C5A3-72DA-E94D-85D7-D4A0D9915698}" sibTransId="{952BFCC9-2A24-2F4A-AF12-2182136BE017}"/>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DFFC3995-F41A-2D45-AAE9-E2FFD662CA52}" type="presParOf" srcId="{19CDAF88-D02B-2548-A33D-A0300ECD1068}" destId="{014047A5-2B46-5248-A984-5DBFA274F985}" srcOrd="7" destOrd="0" presId="urn:microsoft.com/office/officeart/2005/8/layout/list1"/>
    <dgm:cxn modelId="{CF6D2FD9-F357-F04C-9002-18B5D33BF74B}" type="presParOf" srcId="{19CDAF88-D02B-2548-A33D-A0300ECD1068}" destId="{73B320FF-AD33-174C-B5B9-3BDECF136F94}" srcOrd="8" destOrd="0" presId="urn:microsoft.com/office/officeart/2005/8/layout/list1"/>
    <dgm:cxn modelId="{04D5FF42-1E4E-354E-8ADE-232BCC9377F7}" type="presParOf" srcId="{73B320FF-AD33-174C-B5B9-3BDECF136F94}" destId="{E5E9161A-01EA-3141-BAE2-3E9CF9086D25}" srcOrd="0" destOrd="0" presId="urn:microsoft.com/office/officeart/2005/8/layout/list1"/>
    <dgm:cxn modelId="{8C37A9D9-50E3-4A4E-AA3D-32FA98F7FDFF}" type="presParOf" srcId="{73B320FF-AD33-174C-B5B9-3BDECF136F94}" destId="{CAB6FFA3-7E3E-F54A-82BD-F6117E3F9B4D}" srcOrd="1" destOrd="0" presId="urn:microsoft.com/office/officeart/2005/8/layout/list1"/>
    <dgm:cxn modelId="{4E88A765-3ADE-C446-88FC-F8E081C5BA3B}" type="presParOf" srcId="{19CDAF88-D02B-2548-A33D-A0300ECD1068}" destId="{3A8617DB-ECF7-E243-8EB4-18A5A33DCBA4}" srcOrd="9" destOrd="0" presId="urn:microsoft.com/office/officeart/2005/8/layout/list1"/>
    <dgm:cxn modelId="{71EE7B8F-D942-AE4C-BB07-124CCADD56F0}" type="presParOf" srcId="{19CDAF88-D02B-2548-A33D-A0300ECD1068}" destId="{9EDD2A05-9AE3-C34E-8DC3-3F623EC609D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Using work for multiple courses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Duplicating Work</a:t>
          </a: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969621-50C9-3543-B37D-96DA35506F5E}">
      <dgm:prSet phldrT="[Text]" custT="1"/>
      <dgm:spPr/>
      <dgm:t>
        <a:bodyPr anchor="ctr"/>
        <a:lstStyle/>
        <a:p>
          <a:pPr algn="ctr"/>
          <a:r>
            <a:rPr lang="en-US" sz="2400" b="0" i="0" dirty="0">
              <a:latin typeface="Proxima Nova Lt" panose="02000506030000020004" pitchFamily="50" charset="0"/>
            </a:rPr>
            <a:t>Forgery</a:t>
          </a:r>
          <a:r>
            <a:rPr lang="en-US" sz="2400" b="1" i="0" dirty="0">
              <a:latin typeface="Proxima Nova Rg" panose="02000506030000020004" pitchFamily="2" charset="0"/>
            </a:rPr>
            <a:t> </a:t>
          </a: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55462885-7336-9749-B438-706164B28365}">
      <dgm:prSet custT="1"/>
      <dgm:spPr/>
      <dgm:t>
        <a:bodyPr/>
        <a:lstStyle/>
        <a:p>
          <a:pPr algn="ctr"/>
          <a:r>
            <a:rPr lang="en-US" sz="2400" b="0" i="0" dirty="0">
              <a:latin typeface="Proxima Nova Rg" panose="02000506030000020004" pitchFamily="2" charset="0"/>
              <a:cs typeface="Proxima Nova Rg" panose="020B0604020202020204" charset="0"/>
            </a:rPr>
            <a:t>Altering an academic document</a:t>
          </a:r>
        </a:p>
      </dgm:t>
    </dgm:pt>
    <dgm:pt modelId="{FA190E15-BBBC-0240-83F5-A68D59A04B63}" type="parTrans" cxnId="{6EF10572-439B-6042-B993-87D67C117369}">
      <dgm:prSet/>
      <dgm:spPr/>
      <dgm:t>
        <a:bodyPr/>
        <a:lstStyle/>
        <a:p>
          <a:endParaRPr lang="en-US"/>
        </a:p>
      </dgm:t>
    </dgm:pt>
    <dgm:pt modelId="{36D83F3B-3C3D-7247-BD11-00F4EB9E8F93}" type="sibTrans" cxnId="{6EF10572-439B-6042-B993-87D67C117369}">
      <dgm:prSet/>
      <dgm:spPr/>
      <dgm:t>
        <a:bodyPr/>
        <a:lstStyle/>
        <a:p>
          <a:endParaRPr lang="en-US"/>
        </a:p>
      </dgm:t>
    </dgm:pt>
    <dgm:pt modelId="{6911B1A8-FD36-C649-AA2A-B9A40E3D4A0A}">
      <dgm:prSet custT="1"/>
      <dgm:spPr/>
      <dgm:t>
        <a:bodyPr/>
        <a:lstStyle/>
        <a:p>
          <a:pPr algn="ctr"/>
          <a:r>
            <a:rPr lang="en-US" sz="2400" b="0" i="0" dirty="0">
              <a:latin typeface="Proxima Nova Lt" panose="02000506030000020004" pitchFamily="50" charset="0"/>
            </a:rPr>
            <a:t>Plagiarism</a:t>
          </a:r>
        </a:p>
      </dgm:t>
    </dgm:pt>
    <dgm:pt modelId="{1CDAB982-78E8-9D4F-B9CE-288ED659ADE1}" type="parTrans" cxnId="{0736A0D6-B32C-6A49-B353-F0C89BF9B01D}">
      <dgm:prSet/>
      <dgm:spPr/>
      <dgm:t>
        <a:bodyPr/>
        <a:lstStyle/>
        <a:p>
          <a:endParaRPr lang="en-US"/>
        </a:p>
      </dgm:t>
    </dgm:pt>
    <dgm:pt modelId="{536DE61F-4418-DE46-B100-C26300BBDB80}" type="sibTrans" cxnId="{0736A0D6-B32C-6A49-B353-F0C89BF9B01D}">
      <dgm:prSet/>
      <dgm:spPr/>
      <dgm:t>
        <a:bodyPr/>
        <a:lstStyle/>
        <a:p>
          <a:endParaRPr lang="en-US"/>
        </a:p>
      </dgm:t>
    </dgm:pt>
    <dgm:pt modelId="{CECF85FB-E0CA-4A44-93C1-05A2E69205AE}">
      <dgm:prSet custT="1"/>
      <dgm:spPr/>
      <dgm:t>
        <a:bodyPr/>
        <a:lstStyle/>
        <a:p>
          <a:pPr algn="ctr"/>
          <a:r>
            <a:rPr lang="en-US" sz="2400" b="0" i="0" dirty="0">
              <a:latin typeface="Proxima Nova Rg" panose="02000506030000020004" pitchFamily="2" charset="0"/>
              <a:cs typeface="Proxima Nova Rg" panose="020B0604020202020204" charset="0"/>
            </a:rPr>
            <a:t>Failure to credit borrowed content</a:t>
          </a:r>
        </a:p>
      </dgm:t>
    </dgm:pt>
    <dgm:pt modelId="{0B83ADC1-FE96-444A-8FD7-CEECEA43931F}" type="parTrans" cxnId="{400ED6CE-F8E6-3B41-8292-3445F3E154A2}">
      <dgm:prSet/>
      <dgm:spPr/>
      <dgm:t>
        <a:bodyPr/>
        <a:lstStyle/>
        <a:p>
          <a:endParaRPr lang="en-US"/>
        </a:p>
      </dgm:t>
    </dgm:pt>
    <dgm:pt modelId="{90034F47-23FD-AF42-B505-E1ED1D280E90}" type="sibTrans" cxnId="{400ED6CE-F8E6-3B41-8292-3445F3E154A2}">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pt>
    <dgm:pt modelId="{0F35545A-63AC-2749-B397-8A76B233549A}" type="pres">
      <dgm:prSet presAssocID="{CF969621-50C9-3543-B37D-96DA35506F5E}" presName="parentText" presStyleLbl="node1" presStyleIdx="0" presStyleCnt="3" custScaleX="128293">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pt>
    <dgm:pt modelId="{E3913EB3-1B4C-7A41-A53B-03454275C5A6}" type="pres">
      <dgm:prSet presAssocID="{D8F0480E-6A09-B24C-8EC7-17E644FB0335}" presName="parentText" presStyleLbl="node1" presStyleIdx="1" presStyleCnt="3" custScaleX="128293">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pt>
    <dgm:pt modelId="{1A13B525-98A2-3444-A354-F6856E9D9A8A}" type="pres">
      <dgm:prSet presAssocID="{CF28D06E-5681-9749-BA7D-D7B168799C55}" presName="spaceBetweenRectangles" presStyleCnt="0"/>
      <dgm:spPr/>
    </dgm:pt>
    <dgm:pt modelId="{38F70DE0-7255-F04D-A0A7-2ECC5B4BBEA7}" type="pres">
      <dgm:prSet presAssocID="{6911B1A8-FD36-C649-AA2A-B9A40E3D4A0A}" presName="parentLin" presStyleCnt="0"/>
      <dgm:spPr/>
    </dgm:pt>
    <dgm:pt modelId="{7FD8236B-D26A-874C-A444-96863584E849}" type="pres">
      <dgm:prSet presAssocID="{6911B1A8-FD36-C649-AA2A-B9A40E3D4A0A}" presName="parentLeftMargin" presStyleLbl="node1" presStyleIdx="1" presStyleCnt="3"/>
      <dgm:spPr/>
    </dgm:pt>
    <dgm:pt modelId="{C0E9EDD8-D128-C747-97A8-10F68D9CF288}" type="pres">
      <dgm:prSet presAssocID="{6911B1A8-FD36-C649-AA2A-B9A40E3D4A0A}" presName="parentText" presStyleLbl="node1" presStyleIdx="2" presStyleCnt="3" custScaleX="128293">
        <dgm:presLayoutVars>
          <dgm:chMax val="0"/>
          <dgm:bulletEnabled val="1"/>
        </dgm:presLayoutVars>
      </dgm:prSet>
      <dgm:spPr/>
    </dgm:pt>
    <dgm:pt modelId="{DA1C1FBF-48BC-CF4A-8E14-70D1C42B14A0}" type="pres">
      <dgm:prSet presAssocID="{6911B1A8-FD36-C649-AA2A-B9A40E3D4A0A}" presName="negativeSpace" presStyleCnt="0"/>
      <dgm:spPr/>
    </dgm:pt>
    <dgm:pt modelId="{047CEB89-E438-7648-B2CD-ABF3CEF08CD8}" type="pres">
      <dgm:prSet presAssocID="{6911B1A8-FD36-C649-AA2A-B9A40E3D4A0A}" presName="childText" presStyleLbl="conFgAcc1" presStyleIdx="2" presStyleCnt="3" custLinFactNeighborX="162" custLinFactNeighborY="2661">
        <dgm:presLayoutVars>
          <dgm:bulletEnabled val="1"/>
        </dgm:presLayoutVars>
      </dgm:prSet>
      <dgm:spPr/>
    </dgm:pt>
  </dgm:ptLst>
  <dgm:cxnLst>
    <dgm:cxn modelId="{839EE701-461D-B84E-A2A2-0FF11E6B8EC2}" type="presOf" srcId="{FA1A3326-45C4-DA4E-A036-E8E42BEF82D9}" destId="{D5CAFA39-F3C0-AB45-827B-94DCA3729232}" srcOrd="0" destOrd="0" presId="urn:microsoft.com/office/officeart/2005/8/layout/list1"/>
    <dgm:cxn modelId="{1DB82F0A-5E73-0840-8563-76310C3877D3}" type="presOf" srcId="{CECF85FB-E0CA-4A44-93C1-05A2E69205AE}" destId="{047CEB89-E438-7648-B2CD-ABF3CEF08CD8}" srcOrd="0"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DF75F524-457D-FA41-AED2-5D9CDEB983A4}" srcId="{D9F48343-8DE0-F846-AADE-B3C61AE54E6B}" destId="{CF969621-50C9-3543-B37D-96DA35506F5E}" srcOrd="0" destOrd="0" parTransId="{11099432-B531-084C-AC0C-5002F8AAA19A}" sibTransId="{E5A4C44D-3766-4144-BA41-A89C610892F2}"/>
    <dgm:cxn modelId="{6EF10572-439B-6042-B993-87D67C117369}" srcId="{CF969621-50C9-3543-B37D-96DA35506F5E}" destId="{55462885-7336-9749-B438-706164B28365}" srcOrd="0" destOrd="0" parTransId="{FA190E15-BBBC-0240-83F5-A68D59A04B63}" sibTransId="{36D83F3B-3C3D-7247-BD11-00F4EB9E8F93}"/>
    <dgm:cxn modelId="{56DA5E7C-887B-A44D-A8A8-B3AFA342BBA3}" type="presOf" srcId="{6911B1A8-FD36-C649-AA2A-B9A40E3D4A0A}" destId="{C0E9EDD8-D128-C747-97A8-10F68D9CF288}" srcOrd="1" destOrd="0" presId="urn:microsoft.com/office/officeart/2005/8/layout/list1"/>
    <dgm:cxn modelId="{8142519A-B2F1-7249-A9B4-5897CA5C03C1}" type="presOf" srcId="{CF969621-50C9-3543-B37D-96DA35506F5E}" destId="{BD540A55-5730-1E4D-A47B-0AC88A665C27}"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AA196EAC-78F3-0343-AFC0-25D4F8504572}" type="presOf" srcId="{6911B1A8-FD36-C649-AA2A-B9A40E3D4A0A}" destId="{7FD8236B-D26A-874C-A444-96863584E849}" srcOrd="0"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400ED6CE-F8E6-3B41-8292-3445F3E154A2}" srcId="{6911B1A8-FD36-C649-AA2A-B9A40E3D4A0A}" destId="{CECF85FB-E0CA-4A44-93C1-05A2E69205AE}" srcOrd="0" destOrd="0" parTransId="{0B83ADC1-FE96-444A-8FD7-CEECEA43931F}" sibTransId="{90034F47-23FD-AF42-B505-E1ED1D280E90}"/>
    <dgm:cxn modelId="{FC3D3ED0-EC3A-D749-8F02-E9F54363E13E}" type="presOf" srcId="{CF969621-50C9-3543-B37D-96DA35506F5E}" destId="{0F35545A-63AC-2749-B397-8A76B233549A}" srcOrd="1" destOrd="0" presId="urn:microsoft.com/office/officeart/2005/8/layout/list1"/>
    <dgm:cxn modelId="{0736A0D6-B32C-6A49-B353-F0C89BF9B01D}" srcId="{D9F48343-8DE0-F846-AADE-B3C61AE54E6B}" destId="{6911B1A8-FD36-C649-AA2A-B9A40E3D4A0A}" srcOrd="2" destOrd="0" parTransId="{1CDAB982-78E8-9D4F-B9CE-288ED659ADE1}" sibTransId="{536DE61F-4418-DE46-B100-C26300BBDB80}"/>
    <dgm:cxn modelId="{F34D7DD8-938C-724A-9637-2B158CEE56E8}" type="presOf" srcId="{55462885-7336-9749-B438-706164B28365}" destId="{7ED5F499-C261-224D-B17C-9F3D94708226}"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10CA6DE3-5925-CB45-816E-0830DC0F97E2}" type="presParOf" srcId="{19CDAF88-D02B-2548-A33D-A0300ECD1068}" destId="{1A13B525-98A2-3444-A354-F6856E9D9A8A}" srcOrd="7" destOrd="0" presId="urn:microsoft.com/office/officeart/2005/8/layout/list1"/>
    <dgm:cxn modelId="{11DA45D6-74DE-3F43-9AC5-C46993095ADF}" type="presParOf" srcId="{19CDAF88-D02B-2548-A33D-A0300ECD1068}" destId="{38F70DE0-7255-F04D-A0A7-2ECC5B4BBEA7}" srcOrd="8" destOrd="0" presId="urn:microsoft.com/office/officeart/2005/8/layout/list1"/>
    <dgm:cxn modelId="{65630B69-4B90-D644-84D2-B5F610FD29CE}" type="presParOf" srcId="{38F70DE0-7255-F04D-A0A7-2ECC5B4BBEA7}" destId="{7FD8236B-D26A-874C-A444-96863584E849}" srcOrd="0" destOrd="0" presId="urn:microsoft.com/office/officeart/2005/8/layout/list1"/>
    <dgm:cxn modelId="{0E533653-3B65-D442-B2FE-BDDD91CA1ABA}" type="presParOf" srcId="{38F70DE0-7255-F04D-A0A7-2ECC5B4BBEA7}" destId="{C0E9EDD8-D128-C747-97A8-10F68D9CF288}" srcOrd="1" destOrd="0" presId="urn:microsoft.com/office/officeart/2005/8/layout/list1"/>
    <dgm:cxn modelId="{0F8A94C3-595F-A149-8DCE-EDE5FE77A382}" type="presParOf" srcId="{19CDAF88-D02B-2548-A33D-A0300ECD1068}" destId="{DA1C1FBF-48BC-CF4A-8E14-70D1C42B14A0}" srcOrd="9" destOrd="0" presId="urn:microsoft.com/office/officeart/2005/8/layout/list1"/>
    <dgm:cxn modelId="{456B7D6F-ABE8-E841-A92E-8B57BF884CB4}" type="presParOf" srcId="{19CDAF88-D02B-2548-A33D-A0300ECD1068}" destId="{047CEB89-E438-7648-B2CD-ABF3CEF08CD8}"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48343-8DE0-F846-AADE-B3C61AE54E6B}" type="doc">
      <dgm:prSet loTypeId="urn:microsoft.com/office/officeart/2005/8/layout/vList5"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r>
            <a:rPr lang="en-US" sz="2800" b="0" i="0" dirty="0">
              <a:latin typeface="Proxima Nova Lt" panose="02000506030000020004" pitchFamily="50" charset="0"/>
              <a:cs typeface="Proxima Nova Lt" panose="020B0604020202020204" charset="0"/>
            </a:rPr>
            <a:t>Professionally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F7A324A3-4E63-8B48-83AD-E91BB64C3B2A}">
      <dgm:prSet custT="1"/>
      <dgm:spPr/>
      <dgm:t>
        <a:bodyPr/>
        <a:lstStyle/>
        <a:p>
          <a:r>
            <a:rPr lang="en-US" sz="2800" b="0" i="0" dirty="0">
              <a:latin typeface="Proxima Nova Rg" panose="02000506030000020004" pitchFamily="2" charset="0"/>
            </a:rPr>
            <a:t>Civil penalties (lawsuits)</a:t>
          </a:r>
        </a:p>
      </dgm:t>
    </dgm:pt>
    <dgm:pt modelId="{6EEBD027-02C5-8449-BA32-93B2DB754E10}" type="parTrans" cxnId="{C15984B6-4CE2-3343-B961-CE92BA2ECC2B}">
      <dgm:prSet/>
      <dgm:spPr/>
      <dgm:t>
        <a:bodyPr/>
        <a:lstStyle/>
        <a:p>
          <a:endParaRPr lang="en-US"/>
        </a:p>
      </dgm:t>
    </dgm:pt>
    <dgm:pt modelId="{F81C404B-53FB-F746-9509-52EE004C365F}" type="sibTrans" cxnId="{C15984B6-4CE2-3343-B961-CE92BA2ECC2B}">
      <dgm:prSet/>
      <dgm:spPr/>
      <dgm:t>
        <a:bodyPr/>
        <a:lstStyle/>
        <a:p>
          <a:endParaRPr lang="en-US"/>
        </a:p>
      </dgm:t>
    </dgm:pt>
    <dgm:pt modelId="{F07F5CA6-4A04-6C49-B40C-3BEDAC9B5198}">
      <dgm:prSet custT="1"/>
      <dgm:spPr/>
      <dgm:t>
        <a:bodyPr/>
        <a:lstStyle/>
        <a:p>
          <a:r>
            <a:rPr lang="en-US" sz="2800" b="0" i="0" dirty="0">
              <a:latin typeface="Proxima Nova Rg" panose="02000506030000020004" pitchFamily="2" charset="0"/>
            </a:rPr>
            <a:t>Criminal penalties</a:t>
          </a:r>
        </a:p>
      </dgm:t>
    </dgm:pt>
    <dgm:pt modelId="{586F291B-4B90-924B-8333-E022740042B8}" type="parTrans" cxnId="{4184AF17-F4F0-9149-A89B-D3C5DD3316C8}">
      <dgm:prSet/>
      <dgm:spPr/>
      <dgm:t>
        <a:bodyPr/>
        <a:lstStyle/>
        <a:p>
          <a:endParaRPr lang="en-US"/>
        </a:p>
      </dgm:t>
    </dgm:pt>
    <dgm:pt modelId="{BC5BE95A-9AE9-0640-B9F7-1EC79DF00522}" type="sibTrans" cxnId="{4184AF17-F4F0-9149-A89B-D3C5DD3316C8}">
      <dgm:prSet/>
      <dgm:spPr/>
      <dgm:t>
        <a:bodyPr/>
        <a:lstStyle/>
        <a:p>
          <a:endParaRPr lang="en-US"/>
        </a:p>
      </dgm:t>
    </dgm:pt>
    <dgm:pt modelId="{46A24427-8295-4042-97D2-186DAE3333A2}">
      <dgm:prSet custT="1"/>
      <dgm:spPr/>
      <dgm:t>
        <a:bodyPr/>
        <a:lstStyle/>
        <a:p>
          <a:r>
            <a:rPr lang="en-US" sz="2800" b="0" i="0" dirty="0">
              <a:latin typeface="Proxima Nova Rg" panose="02000506030000020004" pitchFamily="2" charset="0"/>
            </a:rPr>
            <a:t>End of career</a:t>
          </a:r>
        </a:p>
      </dgm:t>
    </dgm:pt>
    <dgm:pt modelId="{D88880C6-3756-444A-921E-E238C6D7FCC2}" type="parTrans" cxnId="{4CDABB6F-5192-E74B-B974-68214876AE7D}">
      <dgm:prSet/>
      <dgm:spPr/>
      <dgm:t>
        <a:bodyPr/>
        <a:lstStyle/>
        <a:p>
          <a:endParaRPr lang="en-US"/>
        </a:p>
      </dgm:t>
    </dgm:pt>
    <dgm:pt modelId="{FFF0CD52-9814-5C4D-B4EB-8D10B5701314}" type="sibTrans" cxnId="{4CDABB6F-5192-E74B-B974-68214876AE7D}">
      <dgm:prSet/>
      <dgm:spPr/>
      <dgm:t>
        <a:bodyPr/>
        <a:lstStyle/>
        <a:p>
          <a:endParaRPr lang="en-US"/>
        </a:p>
      </dgm:t>
    </dgm:pt>
    <dgm:pt modelId="{24870E66-2C60-764C-BDB9-E74A57232DE7}">
      <dgm:prSet phldrT="[Text]" custT="1"/>
      <dgm:spPr/>
      <dgm:t>
        <a:bodyPr anchor="ctr"/>
        <a:lstStyle/>
        <a:p>
          <a:r>
            <a:rPr lang="en-US" sz="2800" b="1" i="0" dirty="0">
              <a:latin typeface="Proxima Nova Lt" panose="02000506030000020004" pitchFamily="50" charset="0"/>
              <a:cs typeface="Proxima Nova Lt" panose="020B0604020202020204" charset="0"/>
            </a:rPr>
            <a:t>Academically</a:t>
          </a:r>
          <a:endParaRPr lang="en-US" sz="2800" b="0" i="0" dirty="0">
            <a:latin typeface="Proxima Nova Lt" panose="02000506030000020004" pitchFamily="50" charset="0"/>
            <a:cs typeface="Proxima Nova Lt" panose="020B0604020202020204" charset="0"/>
          </a:endParaRPr>
        </a:p>
      </dgm:t>
    </dgm:pt>
    <dgm:pt modelId="{79C3E14F-FA9B-1445-B92D-82780B37F825}" type="parTrans" cxnId="{29F80986-965F-4B49-AEF8-F677D1FCB29E}">
      <dgm:prSet/>
      <dgm:spPr/>
      <dgm:t>
        <a:bodyPr/>
        <a:lstStyle/>
        <a:p>
          <a:endParaRPr lang="en-US"/>
        </a:p>
      </dgm:t>
    </dgm:pt>
    <dgm:pt modelId="{0CF62EE9-DD7D-D442-A0F3-ADC8FFA69984}" type="sibTrans" cxnId="{29F80986-965F-4B49-AEF8-F677D1FCB29E}">
      <dgm:prSet/>
      <dgm:spPr/>
      <dgm:t>
        <a:bodyPr/>
        <a:lstStyle/>
        <a:p>
          <a:endParaRPr lang="en-US"/>
        </a:p>
      </dgm:t>
    </dgm:pt>
    <dgm:pt modelId="{770935C3-FEA0-4546-9747-AAB2A41BEDA9}">
      <dgm:prSet custT="1"/>
      <dgm:spPr/>
      <dgm:t>
        <a:bodyPr/>
        <a:lstStyle/>
        <a:p>
          <a:r>
            <a:rPr lang="en-US" sz="2800" b="0" i="0" dirty="0">
              <a:latin typeface="Proxima Nova Rg" panose="02000506030000020004" pitchFamily="2" charset="0"/>
            </a:rPr>
            <a:t>Zeros on assignments</a:t>
          </a:r>
        </a:p>
      </dgm:t>
    </dgm:pt>
    <dgm:pt modelId="{A1AC7D38-3C26-6441-BAD6-5A7134D56CCB}" type="parTrans" cxnId="{6CB34A01-5E9C-C44C-BE5B-8F4016929CE4}">
      <dgm:prSet/>
      <dgm:spPr/>
      <dgm:t>
        <a:bodyPr/>
        <a:lstStyle/>
        <a:p>
          <a:endParaRPr lang="en-US"/>
        </a:p>
      </dgm:t>
    </dgm:pt>
    <dgm:pt modelId="{4795DC38-0688-8742-BF88-AC265FE46CF8}" type="sibTrans" cxnId="{6CB34A01-5E9C-C44C-BE5B-8F4016929CE4}">
      <dgm:prSet/>
      <dgm:spPr/>
      <dgm:t>
        <a:bodyPr/>
        <a:lstStyle/>
        <a:p>
          <a:endParaRPr lang="en-US"/>
        </a:p>
      </dgm:t>
    </dgm:pt>
    <dgm:pt modelId="{B02349F9-3696-1049-BF85-4D9A16B4B49F}">
      <dgm:prSet custT="1"/>
      <dgm:spPr/>
      <dgm:t>
        <a:bodyPr/>
        <a:lstStyle/>
        <a:p>
          <a:r>
            <a:rPr lang="en-US" sz="2800" b="0" i="0" dirty="0">
              <a:latin typeface="Proxima Nova Rg" panose="02000506030000020004" pitchFamily="2" charset="0"/>
            </a:rPr>
            <a:t>Reported to Student Affairs</a:t>
          </a:r>
        </a:p>
      </dgm:t>
    </dgm:pt>
    <dgm:pt modelId="{C360A7E2-3339-074A-9EE3-1CB14994D39F}" type="parTrans" cxnId="{535DC446-1F8A-8442-849F-6A06852FCB96}">
      <dgm:prSet/>
      <dgm:spPr/>
      <dgm:t>
        <a:bodyPr/>
        <a:lstStyle/>
        <a:p>
          <a:endParaRPr lang="en-US"/>
        </a:p>
      </dgm:t>
    </dgm:pt>
    <dgm:pt modelId="{38B04565-FB02-D046-A7A0-F2E9C428FB84}" type="sibTrans" cxnId="{535DC446-1F8A-8442-849F-6A06852FCB96}">
      <dgm:prSet/>
      <dgm:spPr/>
      <dgm:t>
        <a:bodyPr/>
        <a:lstStyle/>
        <a:p>
          <a:endParaRPr lang="en-US"/>
        </a:p>
      </dgm:t>
    </dgm:pt>
    <dgm:pt modelId="{EAEEF449-FAB0-4DA4-A2FF-F77D19D96F80}">
      <dgm:prSet custT="1"/>
      <dgm:spPr/>
      <dgm:t>
        <a:bodyPr/>
        <a:lstStyle/>
        <a:p>
          <a:r>
            <a:rPr lang="en-US" sz="2800" b="0" i="0" dirty="0">
              <a:latin typeface="Proxima Nova Rg" panose="02000506030000020004" pitchFamily="2" charset="0"/>
            </a:rPr>
            <a:t>Expulsion from the university</a:t>
          </a:r>
        </a:p>
      </dgm:t>
    </dgm:pt>
    <dgm:pt modelId="{30A325FC-9539-4033-B498-9E11E0818794}" type="parTrans" cxnId="{83F54737-0E78-4FDB-B9E7-201D10A0B871}">
      <dgm:prSet/>
      <dgm:spPr/>
      <dgm:t>
        <a:bodyPr/>
        <a:lstStyle/>
        <a:p>
          <a:endParaRPr lang="en-US"/>
        </a:p>
      </dgm:t>
    </dgm:pt>
    <dgm:pt modelId="{91F40DB4-4835-404A-920E-302462D0D586}" type="sibTrans" cxnId="{83F54737-0E78-4FDB-B9E7-201D10A0B871}">
      <dgm:prSet/>
      <dgm:spPr/>
      <dgm:t>
        <a:bodyPr/>
        <a:lstStyle/>
        <a:p>
          <a:endParaRPr lang="en-US"/>
        </a:p>
      </dgm:t>
    </dgm:pt>
    <dgm:pt modelId="{9C49EAEB-E3AA-914F-9C30-8E9B7B900514}">
      <dgm:prSet custT="1"/>
      <dgm:spPr/>
      <dgm:t>
        <a:bodyPr/>
        <a:lstStyle/>
        <a:p>
          <a:r>
            <a:rPr lang="en-US" sz="2800" b="0" i="0" dirty="0">
              <a:latin typeface="Proxima Nova Rg" panose="02000506030000020004" pitchFamily="2" charset="0"/>
            </a:rPr>
            <a:t>Course failure</a:t>
          </a:r>
        </a:p>
      </dgm:t>
    </dgm:pt>
    <dgm:pt modelId="{7F35863C-C0C0-1B44-9425-71837E4848EF}" type="sibTrans" cxnId="{3182E2EA-FDEB-864D-A014-1329230EA331}">
      <dgm:prSet/>
      <dgm:spPr/>
      <dgm:t>
        <a:bodyPr/>
        <a:lstStyle/>
        <a:p>
          <a:endParaRPr lang="en-US"/>
        </a:p>
      </dgm:t>
    </dgm:pt>
    <dgm:pt modelId="{8AF4378C-24C7-A44D-B78A-39F640DF1D0B}" type="parTrans" cxnId="{3182E2EA-FDEB-864D-A014-1329230EA331}">
      <dgm:prSet/>
      <dgm:spPr/>
      <dgm:t>
        <a:bodyPr/>
        <a:lstStyle/>
        <a:p>
          <a:endParaRPr lang="en-US"/>
        </a:p>
      </dgm:t>
    </dgm:pt>
    <dgm:pt modelId="{59612765-0F27-44B8-BF81-AF689A036AE3}">
      <dgm:prSet custT="1"/>
      <dgm:spPr/>
      <dgm:t>
        <a:bodyPr/>
        <a:lstStyle/>
        <a:p>
          <a:r>
            <a:rPr lang="en-US" sz="2800" b="0" i="0" dirty="0">
              <a:latin typeface="Proxima Nova Rg" panose="02000506030000020004" pitchFamily="2" charset="0"/>
            </a:rPr>
            <a:t>Loss of reputation</a:t>
          </a:r>
        </a:p>
      </dgm:t>
    </dgm:pt>
    <dgm:pt modelId="{AB30EC05-1BDF-4181-B8A5-66EB427135EF}" type="parTrans" cxnId="{782E95EB-8F12-408D-94E9-97752A7DC2C5}">
      <dgm:prSet/>
      <dgm:spPr/>
      <dgm:t>
        <a:bodyPr/>
        <a:lstStyle/>
        <a:p>
          <a:endParaRPr lang="en-US"/>
        </a:p>
      </dgm:t>
    </dgm:pt>
    <dgm:pt modelId="{64E9CC20-EB5A-4135-BEFB-7DC47095548D}" type="sibTrans" cxnId="{782E95EB-8F12-408D-94E9-97752A7DC2C5}">
      <dgm:prSet/>
      <dgm:spPr/>
      <dgm:t>
        <a:bodyPr/>
        <a:lstStyle/>
        <a:p>
          <a:endParaRPr lang="en-US"/>
        </a:p>
      </dgm:t>
    </dgm:pt>
    <dgm:pt modelId="{B7E2007C-E900-E144-BC84-BA2163ACA4CA}" type="pres">
      <dgm:prSet presAssocID="{D9F48343-8DE0-F846-AADE-B3C61AE54E6B}" presName="Name0" presStyleCnt="0">
        <dgm:presLayoutVars>
          <dgm:dir/>
          <dgm:animLvl val="lvl"/>
          <dgm:resizeHandles val="exact"/>
        </dgm:presLayoutVars>
      </dgm:prSet>
      <dgm:spPr/>
    </dgm:pt>
    <dgm:pt modelId="{61B4C6C6-33F6-4D42-BC04-B5363514F6E4}" type="pres">
      <dgm:prSet presAssocID="{CF969621-50C9-3543-B37D-96DA35506F5E}" presName="linNode" presStyleCnt="0"/>
      <dgm:spPr/>
    </dgm:pt>
    <dgm:pt modelId="{B3552255-0A82-D946-82B5-D72CBEA7B240}" type="pres">
      <dgm:prSet presAssocID="{CF969621-50C9-3543-B37D-96DA35506F5E}" presName="parentText" presStyleLbl="node1" presStyleIdx="0" presStyleCnt="2" custScaleY="78919">
        <dgm:presLayoutVars>
          <dgm:chMax val="1"/>
          <dgm:bulletEnabled val="1"/>
        </dgm:presLayoutVars>
      </dgm:prSet>
      <dgm:spPr/>
    </dgm:pt>
    <dgm:pt modelId="{3AB2CE6E-692E-4E48-967E-4F34F7D865AA}" type="pres">
      <dgm:prSet presAssocID="{CF969621-50C9-3543-B37D-96DA35506F5E}" presName="descendantText" presStyleLbl="alignAccFollowNode1" presStyleIdx="0" presStyleCnt="2" custLinFactNeighborX="7254" custLinFactNeighborY="2045">
        <dgm:presLayoutVars>
          <dgm:bulletEnabled val="1"/>
        </dgm:presLayoutVars>
      </dgm:prSet>
      <dgm:spPr/>
    </dgm:pt>
    <dgm:pt modelId="{18AD0EBF-893F-9B47-9046-8E4E408C30F0}" type="pres">
      <dgm:prSet presAssocID="{E5A4C44D-3766-4144-BA41-A89C610892F2}" presName="sp" presStyleCnt="0"/>
      <dgm:spPr/>
    </dgm:pt>
    <dgm:pt modelId="{86059CCF-0933-A64B-9D90-FE163195F2C4}" type="pres">
      <dgm:prSet presAssocID="{24870E66-2C60-764C-BDB9-E74A57232DE7}" presName="linNode" presStyleCnt="0"/>
      <dgm:spPr/>
    </dgm:pt>
    <dgm:pt modelId="{DBB56690-D41D-3944-9015-7E876A2A936E}" type="pres">
      <dgm:prSet presAssocID="{24870E66-2C60-764C-BDB9-E74A57232DE7}" presName="parentText" presStyleLbl="node1" presStyleIdx="1" presStyleCnt="2" custScaleY="78516" custLinFactNeighborX="-523" custLinFactNeighborY="1521">
        <dgm:presLayoutVars>
          <dgm:chMax val="1"/>
          <dgm:bulletEnabled val="1"/>
        </dgm:presLayoutVars>
      </dgm:prSet>
      <dgm:spPr/>
    </dgm:pt>
    <dgm:pt modelId="{38E62915-B633-EF45-9E52-076C526E9E4F}" type="pres">
      <dgm:prSet presAssocID="{24870E66-2C60-764C-BDB9-E74A57232DE7}" presName="descendantText" presStyleLbl="alignAccFollowNode1" presStyleIdx="1" presStyleCnt="2">
        <dgm:presLayoutVars>
          <dgm:bulletEnabled val="1"/>
        </dgm:presLayoutVars>
      </dgm:prSet>
      <dgm:spPr/>
    </dgm:pt>
  </dgm:ptLst>
  <dgm:cxnLst>
    <dgm:cxn modelId="{6CB34A01-5E9C-C44C-BE5B-8F4016929CE4}" srcId="{24870E66-2C60-764C-BDB9-E74A57232DE7}" destId="{770935C3-FEA0-4546-9747-AAB2A41BEDA9}" srcOrd="0" destOrd="0" parTransId="{A1AC7D38-3C26-6441-BAD6-5A7134D56CCB}" sibTransId="{4795DC38-0688-8742-BF88-AC265FE46CF8}"/>
    <dgm:cxn modelId="{4184AF17-F4F0-9149-A89B-D3C5DD3316C8}" srcId="{CF969621-50C9-3543-B37D-96DA35506F5E}" destId="{F07F5CA6-4A04-6C49-B40C-3BEDAC9B5198}" srcOrd="1" destOrd="0" parTransId="{586F291B-4B90-924B-8333-E022740042B8}" sibTransId="{BC5BE95A-9AE9-0640-B9F7-1EC79DF00522}"/>
    <dgm:cxn modelId="{7DA8AB1F-3CAE-0449-B3B4-A43BA3BEA5D8}" type="presOf" srcId="{9C49EAEB-E3AA-914F-9C30-8E9B7B900514}" destId="{38E62915-B633-EF45-9E52-076C526E9E4F}" srcOrd="0" destOrd="1" presId="urn:microsoft.com/office/officeart/2005/8/layout/vList5"/>
    <dgm:cxn modelId="{DF75F524-457D-FA41-AED2-5D9CDEB983A4}" srcId="{D9F48343-8DE0-F846-AADE-B3C61AE54E6B}" destId="{CF969621-50C9-3543-B37D-96DA35506F5E}" srcOrd="0" destOrd="0" parTransId="{11099432-B531-084C-AC0C-5002F8AAA19A}" sibTransId="{E5A4C44D-3766-4144-BA41-A89C610892F2}"/>
    <dgm:cxn modelId="{D2C04131-1A3C-314D-8C18-51404F63D93B}" type="presOf" srcId="{770935C3-FEA0-4546-9747-AAB2A41BEDA9}" destId="{38E62915-B633-EF45-9E52-076C526E9E4F}" srcOrd="0" destOrd="0" presId="urn:microsoft.com/office/officeart/2005/8/layout/vList5"/>
    <dgm:cxn modelId="{83F54737-0E78-4FDB-B9E7-201D10A0B871}" srcId="{24870E66-2C60-764C-BDB9-E74A57232DE7}" destId="{EAEEF449-FAB0-4DA4-A2FF-F77D19D96F80}" srcOrd="3" destOrd="0" parTransId="{30A325FC-9539-4033-B498-9E11E0818794}" sibTransId="{91F40DB4-4835-404A-920E-302462D0D586}"/>
    <dgm:cxn modelId="{B7D2F737-CAC1-0948-9D6D-43CDAF42AA4A}" type="presOf" srcId="{24870E66-2C60-764C-BDB9-E74A57232DE7}" destId="{DBB56690-D41D-3944-9015-7E876A2A936E}" srcOrd="0" destOrd="0" presId="urn:microsoft.com/office/officeart/2005/8/layout/vList5"/>
    <dgm:cxn modelId="{535DC446-1F8A-8442-849F-6A06852FCB96}" srcId="{24870E66-2C60-764C-BDB9-E74A57232DE7}" destId="{B02349F9-3696-1049-BF85-4D9A16B4B49F}" srcOrd="2" destOrd="0" parTransId="{C360A7E2-3339-074A-9EE3-1CB14994D39F}" sibTransId="{38B04565-FB02-D046-A7A0-F2E9C428FB84}"/>
    <dgm:cxn modelId="{4CDABB6F-5192-E74B-B974-68214876AE7D}" srcId="{CF969621-50C9-3543-B37D-96DA35506F5E}" destId="{46A24427-8295-4042-97D2-186DAE3333A2}" srcOrd="3" destOrd="0" parTransId="{D88880C6-3756-444A-921E-E238C6D7FCC2}" sibTransId="{FFF0CD52-9814-5C4D-B4EB-8D10B5701314}"/>
    <dgm:cxn modelId="{D67AFA80-D653-5F42-99E4-0E9248852DBB}" type="presOf" srcId="{B02349F9-3696-1049-BF85-4D9A16B4B49F}" destId="{38E62915-B633-EF45-9E52-076C526E9E4F}" srcOrd="0" destOrd="2" presId="urn:microsoft.com/office/officeart/2005/8/layout/vList5"/>
    <dgm:cxn modelId="{29F80986-965F-4B49-AEF8-F677D1FCB29E}" srcId="{D9F48343-8DE0-F846-AADE-B3C61AE54E6B}" destId="{24870E66-2C60-764C-BDB9-E74A57232DE7}" srcOrd="1" destOrd="0" parTransId="{79C3E14F-FA9B-1445-B92D-82780B37F825}" sibTransId="{0CF62EE9-DD7D-D442-A0F3-ADC8FFA69984}"/>
    <dgm:cxn modelId="{68787396-F630-A644-8596-6537F16505E5}" type="presOf" srcId="{46A24427-8295-4042-97D2-186DAE3333A2}" destId="{3AB2CE6E-692E-4E48-967E-4F34F7D865AA}" srcOrd="0" destOrd="3" presId="urn:microsoft.com/office/officeart/2005/8/layout/vList5"/>
    <dgm:cxn modelId="{C9C228A1-3365-794F-BE38-7EDC75E7C5F4}" type="presOf" srcId="{D9F48343-8DE0-F846-AADE-B3C61AE54E6B}" destId="{B7E2007C-E900-E144-BC84-BA2163ACA4CA}" srcOrd="0" destOrd="0" presId="urn:microsoft.com/office/officeart/2005/8/layout/vList5"/>
    <dgm:cxn modelId="{C15984B6-4CE2-3343-B961-CE92BA2ECC2B}" srcId="{CF969621-50C9-3543-B37D-96DA35506F5E}" destId="{F7A324A3-4E63-8B48-83AD-E91BB64C3B2A}" srcOrd="0" destOrd="0" parTransId="{6EEBD027-02C5-8449-BA32-93B2DB754E10}" sibTransId="{F81C404B-53FB-F746-9509-52EE004C365F}"/>
    <dgm:cxn modelId="{4B9DD1CD-F03A-47AA-BBB5-3A39B4F80795}" type="presOf" srcId="{59612765-0F27-44B8-BF81-AF689A036AE3}" destId="{3AB2CE6E-692E-4E48-967E-4F34F7D865AA}" srcOrd="0" destOrd="2" presId="urn:microsoft.com/office/officeart/2005/8/layout/vList5"/>
    <dgm:cxn modelId="{CD535ACE-36F7-A546-9C4E-9D2E55C96965}" type="presOf" srcId="{F07F5CA6-4A04-6C49-B40C-3BEDAC9B5198}" destId="{3AB2CE6E-692E-4E48-967E-4F34F7D865AA}" srcOrd="0" destOrd="1" presId="urn:microsoft.com/office/officeart/2005/8/layout/vList5"/>
    <dgm:cxn modelId="{CC3CA6CF-3705-4EC7-AE85-7FA73CFD41D1}" type="presOf" srcId="{EAEEF449-FAB0-4DA4-A2FF-F77D19D96F80}" destId="{38E62915-B633-EF45-9E52-076C526E9E4F}" srcOrd="0" destOrd="3" presId="urn:microsoft.com/office/officeart/2005/8/layout/vList5"/>
    <dgm:cxn modelId="{90984CD6-7744-AB42-AE5E-70B0A45DCA35}" type="presOf" srcId="{CF969621-50C9-3543-B37D-96DA35506F5E}" destId="{B3552255-0A82-D946-82B5-D72CBEA7B240}" srcOrd="0" destOrd="0" presId="urn:microsoft.com/office/officeart/2005/8/layout/vList5"/>
    <dgm:cxn modelId="{9FBA4CE5-8CC3-4B48-B850-760649E8906E}" type="presOf" srcId="{F7A324A3-4E63-8B48-83AD-E91BB64C3B2A}" destId="{3AB2CE6E-692E-4E48-967E-4F34F7D865AA}" srcOrd="0" destOrd="0" presId="urn:microsoft.com/office/officeart/2005/8/layout/vList5"/>
    <dgm:cxn modelId="{3182E2EA-FDEB-864D-A014-1329230EA331}" srcId="{24870E66-2C60-764C-BDB9-E74A57232DE7}" destId="{9C49EAEB-E3AA-914F-9C30-8E9B7B900514}" srcOrd="1" destOrd="0" parTransId="{8AF4378C-24C7-A44D-B78A-39F640DF1D0B}" sibTransId="{7F35863C-C0C0-1B44-9425-71837E4848EF}"/>
    <dgm:cxn modelId="{782E95EB-8F12-408D-94E9-97752A7DC2C5}" srcId="{CF969621-50C9-3543-B37D-96DA35506F5E}" destId="{59612765-0F27-44B8-BF81-AF689A036AE3}" srcOrd="2" destOrd="0" parTransId="{AB30EC05-1BDF-4181-B8A5-66EB427135EF}" sibTransId="{64E9CC20-EB5A-4135-BEFB-7DC47095548D}"/>
    <dgm:cxn modelId="{BAD523EA-A432-8243-97BC-7CDF5A3EA24A}" type="presParOf" srcId="{B7E2007C-E900-E144-BC84-BA2163ACA4CA}" destId="{61B4C6C6-33F6-4D42-BC04-B5363514F6E4}" srcOrd="0" destOrd="0" presId="urn:microsoft.com/office/officeart/2005/8/layout/vList5"/>
    <dgm:cxn modelId="{34F01852-37A7-F145-927B-728F6EB4938B}" type="presParOf" srcId="{61B4C6C6-33F6-4D42-BC04-B5363514F6E4}" destId="{B3552255-0A82-D946-82B5-D72CBEA7B240}" srcOrd="0" destOrd="0" presId="urn:microsoft.com/office/officeart/2005/8/layout/vList5"/>
    <dgm:cxn modelId="{4F9846D9-C928-DC48-9BE6-BF0DD9EC780E}" type="presParOf" srcId="{61B4C6C6-33F6-4D42-BC04-B5363514F6E4}" destId="{3AB2CE6E-692E-4E48-967E-4F34F7D865AA}" srcOrd="1" destOrd="0" presId="urn:microsoft.com/office/officeart/2005/8/layout/vList5"/>
    <dgm:cxn modelId="{D3011539-EFED-A54E-B48E-69575787879D}" type="presParOf" srcId="{B7E2007C-E900-E144-BC84-BA2163ACA4CA}" destId="{18AD0EBF-893F-9B47-9046-8E4E408C30F0}" srcOrd="1" destOrd="0" presId="urn:microsoft.com/office/officeart/2005/8/layout/vList5"/>
    <dgm:cxn modelId="{77669392-9F96-8744-8A56-B6B1040198D1}" type="presParOf" srcId="{B7E2007C-E900-E144-BC84-BA2163ACA4CA}" destId="{86059CCF-0933-A64B-9D90-FE163195F2C4}" srcOrd="2" destOrd="0" presId="urn:microsoft.com/office/officeart/2005/8/layout/vList5"/>
    <dgm:cxn modelId="{F3F707E0-7F0D-F041-9B08-FBC374D356F7}" type="presParOf" srcId="{86059CCF-0933-A64B-9D90-FE163195F2C4}" destId="{DBB56690-D41D-3944-9015-7E876A2A936E}" srcOrd="0" destOrd="0" presId="urn:microsoft.com/office/officeart/2005/8/layout/vList5"/>
    <dgm:cxn modelId="{94B400E7-6C66-DC4E-B8E9-08CAA7E1339B}" type="presParOf" srcId="{86059CCF-0933-A64B-9D90-FE163195F2C4}" destId="{38E62915-B633-EF45-9E52-076C526E9E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7429A5-6CA0-3644-B561-9F1CBC21449F}" type="doc">
      <dgm:prSet loTypeId="urn:microsoft.com/office/officeart/2005/8/layout/lProcess3" loCatId="" qsTypeId="urn:microsoft.com/office/officeart/2005/8/quickstyle/simple1" qsCatId="simple" csTypeId="urn:microsoft.com/office/officeart/2005/8/colors/accent6_2" csCatId="accent6" phldr="1"/>
      <dgm:spPr/>
      <dgm:t>
        <a:bodyPr/>
        <a:lstStyle/>
        <a:p>
          <a:endParaRPr lang="en-US"/>
        </a:p>
      </dgm:t>
    </dgm:pt>
    <dgm:pt modelId="{FF4993EF-CC9A-3741-9FAF-67B67434262F}">
      <dgm:prSet phldrT="[Text]" custT="1"/>
      <dgm:spPr/>
      <dgm:t>
        <a:bodyPr/>
        <a:lstStyle/>
        <a:p>
          <a:r>
            <a:rPr lang="en-US" sz="2400" b="0" i="0" dirty="0">
              <a:latin typeface="Proxima Nova Lt" panose="02000506030000020004" pitchFamily="50" charset="0"/>
              <a:cs typeface="Proxima Nova Lt" panose="020B0604020202020204" charset="0"/>
            </a:rPr>
            <a:t>1</a:t>
          </a:r>
          <a:r>
            <a:rPr lang="en-US" sz="2400" b="0" i="0" baseline="30000" dirty="0">
              <a:latin typeface="Proxima Nova Lt" panose="02000506030000020004" pitchFamily="50" charset="0"/>
              <a:cs typeface="Proxima Nova Lt" panose="020B0604020202020204" charset="0"/>
            </a:rPr>
            <a:t>st</a:t>
          </a:r>
          <a:r>
            <a:rPr lang="en-US" sz="2400" b="0" i="0" dirty="0">
              <a:latin typeface="Proxima Nova Lt" panose="02000506030000020004" pitchFamily="50" charset="0"/>
              <a:cs typeface="Proxima Nova Lt" panose="020B0604020202020204" charset="0"/>
            </a:rPr>
            <a:t>  Offense</a:t>
          </a:r>
        </a:p>
      </dgm:t>
    </dgm:pt>
    <dgm:pt modelId="{57728ADB-A353-5C4E-AB90-D7BEF573DCE9}" type="parTrans" cxnId="{2E170F7E-64DB-574E-9F54-C4B17D8750B3}">
      <dgm:prSet/>
      <dgm:spPr/>
      <dgm:t>
        <a:bodyPr/>
        <a:lstStyle/>
        <a:p>
          <a:endParaRPr lang="en-US"/>
        </a:p>
      </dgm:t>
    </dgm:pt>
    <dgm:pt modelId="{37BDE757-F429-9840-A667-74FDDBD159AA}" type="sibTrans" cxnId="{2E170F7E-64DB-574E-9F54-C4B17D8750B3}">
      <dgm:prSet/>
      <dgm:spPr/>
      <dgm:t>
        <a:bodyPr/>
        <a:lstStyle/>
        <a:p>
          <a:endParaRPr lang="en-US"/>
        </a:p>
      </dgm:t>
    </dgm:pt>
    <dgm:pt modelId="{1D45C07C-E531-1241-8895-A9A4295ED41F}">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gm:t>
    </dgm:pt>
    <dgm:pt modelId="{E32DD1A7-18FB-1547-93D2-59ECAC68DFB4}" type="parTrans" cxnId="{9FEA9319-9521-1445-BC30-11D50CC52D4E}">
      <dgm:prSet/>
      <dgm:spPr/>
      <dgm:t>
        <a:bodyPr/>
        <a:lstStyle/>
        <a:p>
          <a:endParaRPr lang="en-US"/>
        </a:p>
      </dgm:t>
    </dgm:pt>
    <dgm:pt modelId="{0D1DC0FC-4EFC-1745-BE6D-0CE0F4BB66B4}" type="sibTrans" cxnId="{9FEA9319-9521-1445-BC30-11D50CC52D4E}">
      <dgm:prSet/>
      <dgm:spPr/>
      <dgm:t>
        <a:bodyPr/>
        <a:lstStyle/>
        <a:p>
          <a:endParaRPr lang="en-US"/>
        </a:p>
      </dgm:t>
    </dgm:pt>
    <dgm:pt modelId="{6AD23716-CF5F-FE40-827C-C5D7FDCE2678}">
      <dgm:prSet phldrT="[Text]" custT="1"/>
      <dgm:spPr/>
      <dgm:t>
        <a:bodyPr/>
        <a:lstStyle/>
        <a:p>
          <a:r>
            <a:rPr lang="en-US" sz="2400" b="0" i="0" dirty="0">
              <a:latin typeface="Proxima Nova Lt" panose="02000506030000020004" pitchFamily="50" charset="0"/>
            </a:rPr>
            <a:t>2</a:t>
          </a:r>
          <a:r>
            <a:rPr lang="en-US" sz="2400" b="0" i="0" baseline="30000" dirty="0">
              <a:latin typeface="Proxima Nova Lt" panose="02000506030000020004" pitchFamily="50" charset="0"/>
            </a:rPr>
            <a:t>nd</a:t>
          </a:r>
          <a:r>
            <a:rPr lang="en-US" sz="2400" b="0" i="0" dirty="0">
              <a:latin typeface="Proxima Nova Lt" panose="02000506030000020004" pitchFamily="50" charset="0"/>
            </a:rPr>
            <a:t>  Offense</a:t>
          </a:r>
        </a:p>
      </dgm:t>
    </dgm:pt>
    <dgm:pt modelId="{33723CE2-072E-FE49-87E0-6A0CA12FD60A}" type="parTrans" cxnId="{15570DC2-8351-3847-948A-049A84D4D6AF}">
      <dgm:prSet/>
      <dgm:spPr/>
      <dgm:t>
        <a:bodyPr/>
        <a:lstStyle/>
        <a:p>
          <a:endParaRPr lang="en-US"/>
        </a:p>
      </dgm:t>
    </dgm:pt>
    <dgm:pt modelId="{3B3677D2-D153-3D43-A405-4AB0F0EB35D7}" type="sibTrans" cxnId="{15570DC2-8351-3847-948A-049A84D4D6AF}">
      <dgm:prSet/>
      <dgm:spPr/>
      <dgm:t>
        <a:bodyPr/>
        <a:lstStyle/>
        <a:p>
          <a:endParaRPr lang="en-US"/>
        </a:p>
      </dgm:t>
    </dgm:pt>
    <dgm:pt modelId="{5FA38DE8-FE5B-DA42-96A0-41906B201435}">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gm:t>
    </dgm:pt>
    <dgm:pt modelId="{3735E51E-4C30-944C-B186-AD53BF624850}" type="parTrans" cxnId="{72E95AF3-6C44-AB48-A898-3E3D10CC090B}">
      <dgm:prSet/>
      <dgm:spPr/>
      <dgm:t>
        <a:bodyPr/>
        <a:lstStyle/>
        <a:p>
          <a:endParaRPr lang="en-US"/>
        </a:p>
      </dgm:t>
    </dgm:pt>
    <dgm:pt modelId="{5474B1F5-DF16-564D-BAFA-60094D838DE9}" type="sibTrans" cxnId="{72E95AF3-6C44-AB48-A898-3E3D10CC090B}">
      <dgm:prSet/>
      <dgm:spPr/>
      <dgm:t>
        <a:bodyPr/>
        <a:lstStyle/>
        <a:p>
          <a:endParaRPr lang="en-US"/>
        </a:p>
      </dgm:t>
    </dgm:pt>
    <dgm:pt modelId="{7E54DE61-8DB2-CF43-8D03-3DFFF0CB8CE7}" type="pres">
      <dgm:prSet presAssocID="{EF7429A5-6CA0-3644-B561-9F1CBC21449F}" presName="Name0" presStyleCnt="0">
        <dgm:presLayoutVars>
          <dgm:chPref val="3"/>
          <dgm:dir/>
          <dgm:animLvl val="lvl"/>
          <dgm:resizeHandles/>
        </dgm:presLayoutVars>
      </dgm:prSet>
      <dgm:spPr/>
    </dgm:pt>
    <dgm:pt modelId="{47AE613A-CE4D-4443-8F2E-89DFA3350370}" type="pres">
      <dgm:prSet presAssocID="{FF4993EF-CC9A-3741-9FAF-67B67434262F}" presName="horFlow" presStyleCnt="0"/>
      <dgm:spPr/>
    </dgm:pt>
    <dgm:pt modelId="{ED57360F-8840-9245-8099-D1F5D88F1656}" type="pres">
      <dgm:prSet presAssocID="{FF4993EF-CC9A-3741-9FAF-67B67434262F}" presName="bigChev" presStyleLbl="node1" presStyleIdx="0" presStyleCnt="2" custScaleX="82940" custLinFactNeighborY="6408"/>
      <dgm:spPr/>
    </dgm:pt>
    <dgm:pt modelId="{B6131FA9-DA02-B841-AA3C-C1C6BFE44E86}" type="pres">
      <dgm:prSet presAssocID="{E32DD1A7-18FB-1547-93D2-59ECAC68DFB4}" presName="parTrans" presStyleCnt="0"/>
      <dgm:spPr/>
    </dgm:pt>
    <dgm:pt modelId="{F5FFB16A-777F-D345-AD38-22667B4BDE43}" type="pres">
      <dgm:prSet presAssocID="{1D45C07C-E531-1241-8895-A9A4295ED41F}" presName="node" presStyleLbl="alignAccFollowNode1" presStyleIdx="0" presStyleCnt="2" custLinFactNeighborY="7722">
        <dgm:presLayoutVars>
          <dgm:bulletEnabled val="1"/>
        </dgm:presLayoutVars>
      </dgm:prSet>
      <dgm:spPr/>
    </dgm:pt>
    <dgm:pt modelId="{2F800A5C-1F05-674E-8212-C70811D526C7}" type="pres">
      <dgm:prSet presAssocID="{FF4993EF-CC9A-3741-9FAF-67B67434262F}" presName="vSp" presStyleCnt="0"/>
      <dgm:spPr/>
    </dgm:pt>
    <dgm:pt modelId="{1FB95916-25BA-5041-95B0-E818C153E577}" type="pres">
      <dgm:prSet presAssocID="{6AD23716-CF5F-FE40-827C-C5D7FDCE2678}" presName="horFlow" presStyleCnt="0"/>
      <dgm:spPr/>
    </dgm:pt>
    <dgm:pt modelId="{1865012A-6C1E-DE41-B564-FA5494BF1973}" type="pres">
      <dgm:prSet presAssocID="{6AD23716-CF5F-FE40-827C-C5D7FDCE2678}" presName="bigChev" presStyleLbl="node1" presStyleIdx="1" presStyleCnt="2" custScaleX="86136"/>
      <dgm:spPr/>
    </dgm:pt>
    <dgm:pt modelId="{EA4745FA-C43E-E34E-9E0E-49A7603728D4}" type="pres">
      <dgm:prSet presAssocID="{3735E51E-4C30-944C-B186-AD53BF624850}" presName="parTrans" presStyleCnt="0"/>
      <dgm:spPr/>
    </dgm:pt>
    <dgm:pt modelId="{8E54D74F-3058-7B49-ADB9-208CBCED4F3D}" type="pres">
      <dgm:prSet presAssocID="{5FA38DE8-FE5B-DA42-96A0-41906B201435}" presName="node" presStyleLbl="alignAccFollowNode1" presStyleIdx="1" presStyleCnt="2">
        <dgm:presLayoutVars>
          <dgm:bulletEnabled val="1"/>
        </dgm:presLayoutVars>
      </dgm:prSet>
      <dgm:spPr/>
    </dgm:pt>
  </dgm:ptLst>
  <dgm:cxnLst>
    <dgm:cxn modelId="{9FEA9319-9521-1445-BC30-11D50CC52D4E}" srcId="{FF4993EF-CC9A-3741-9FAF-67B67434262F}" destId="{1D45C07C-E531-1241-8895-A9A4295ED41F}" srcOrd="0" destOrd="0" parTransId="{E32DD1A7-18FB-1547-93D2-59ECAC68DFB4}" sibTransId="{0D1DC0FC-4EFC-1745-BE6D-0CE0F4BB66B4}"/>
    <dgm:cxn modelId="{6C07661A-B72F-AD4A-9B94-425B4B6E8FDE}" type="presOf" srcId="{EF7429A5-6CA0-3644-B561-9F1CBC21449F}" destId="{7E54DE61-8DB2-CF43-8D03-3DFFF0CB8CE7}" srcOrd="0" destOrd="0" presId="urn:microsoft.com/office/officeart/2005/8/layout/lProcess3"/>
    <dgm:cxn modelId="{9971CC2A-18AA-1A41-A2BA-56FE32BCC37F}" type="presOf" srcId="{6AD23716-CF5F-FE40-827C-C5D7FDCE2678}" destId="{1865012A-6C1E-DE41-B564-FA5494BF1973}" srcOrd="0" destOrd="0" presId="urn:microsoft.com/office/officeart/2005/8/layout/lProcess3"/>
    <dgm:cxn modelId="{2E170F7E-64DB-574E-9F54-C4B17D8750B3}" srcId="{EF7429A5-6CA0-3644-B561-9F1CBC21449F}" destId="{FF4993EF-CC9A-3741-9FAF-67B67434262F}" srcOrd="0" destOrd="0" parTransId="{57728ADB-A353-5C4E-AB90-D7BEF573DCE9}" sibTransId="{37BDE757-F429-9840-A667-74FDDBD159AA}"/>
    <dgm:cxn modelId="{15570DC2-8351-3847-948A-049A84D4D6AF}" srcId="{EF7429A5-6CA0-3644-B561-9F1CBC21449F}" destId="{6AD23716-CF5F-FE40-827C-C5D7FDCE2678}" srcOrd="1" destOrd="0" parTransId="{33723CE2-072E-FE49-87E0-6A0CA12FD60A}" sibTransId="{3B3677D2-D153-3D43-A405-4AB0F0EB35D7}"/>
    <dgm:cxn modelId="{4D6177C4-9B6C-C041-94E2-EEDE3A794B24}" type="presOf" srcId="{1D45C07C-E531-1241-8895-A9A4295ED41F}" destId="{F5FFB16A-777F-D345-AD38-22667B4BDE43}" srcOrd="0" destOrd="0" presId="urn:microsoft.com/office/officeart/2005/8/layout/lProcess3"/>
    <dgm:cxn modelId="{FCF781C5-DC59-9C43-85B3-3D06CC3EE379}" type="presOf" srcId="{FF4993EF-CC9A-3741-9FAF-67B67434262F}" destId="{ED57360F-8840-9245-8099-D1F5D88F1656}" srcOrd="0" destOrd="0" presId="urn:microsoft.com/office/officeart/2005/8/layout/lProcess3"/>
    <dgm:cxn modelId="{2F4A02D8-9944-6145-82C7-44350CF10D9C}" type="presOf" srcId="{5FA38DE8-FE5B-DA42-96A0-41906B201435}" destId="{8E54D74F-3058-7B49-ADB9-208CBCED4F3D}" srcOrd="0" destOrd="0" presId="urn:microsoft.com/office/officeart/2005/8/layout/lProcess3"/>
    <dgm:cxn modelId="{72E95AF3-6C44-AB48-A898-3E3D10CC090B}" srcId="{6AD23716-CF5F-FE40-827C-C5D7FDCE2678}" destId="{5FA38DE8-FE5B-DA42-96A0-41906B201435}" srcOrd="0" destOrd="0" parTransId="{3735E51E-4C30-944C-B186-AD53BF624850}" sibTransId="{5474B1F5-DF16-564D-BAFA-60094D838DE9}"/>
    <dgm:cxn modelId="{A85458B9-4B74-A14E-BADC-B1BEF236C1B2}" type="presParOf" srcId="{7E54DE61-8DB2-CF43-8D03-3DFFF0CB8CE7}" destId="{47AE613A-CE4D-4443-8F2E-89DFA3350370}" srcOrd="0" destOrd="0" presId="urn:microsoft.com/office/officeart/2005/8/layout/lProcess3"/>
    <dgm:cxn modelId="{AB84F6FB-6863-A24E-A7C0-D96E8CD41A4C}" type="presParOf" srcId="{47AE613A-CE4D-4443-8F2E-89DFA3350370}" destId="{ED57360F-8840-9245-8099-D1F5D88F1656}" srcOrd="0" destOrd="0" presId="urn:microsoft.com/office/officeart/2005/8/layout/lProcess3"/>
    <dgm:cxn modelId="{F8F2C32A-025F-2B46-AB36-44FE32D97685}" type="presParOf" srcId="{47AE613A-CE4D-4443-8F2E-89DFA3350370}" destId="{B6131FA9-DA02-B841-AA3C-C1C6BFE44E86}" srcOrd="1" destOrd="0" presId="urn:microsoft.com/office/officeart/2005/8/layout/lProcess3"/>
    <dgm:cxn modelId="{4B548572-BD9D-654B-B288-1ED1BBFD6CDC}" type="presParOf" srcId="{47AE613A-CE4D-4443-8F2E-89DFA3350370}" destId="{F5FFB16A-777F-D345-AD38-22667B4BDE43}" srcOrd="2" destOrd="0" presId="urn:microsoft.com/office/officeart/2005/8/layout/lProcess3"/>
    <dgm:cxn modelId="{246E010B-6970-5C45-B663-DD52C80D2B19}" type="presParOf" srcId="{7E54DE61-8DB2-CF43-8D03-3DFFF0CB8CE7}" destId="{2F800A5C-1F05-674E-8212-C70811D526C7}" srcOrd="1" destOrd="0" presId="urn:microsoft.com/office/officeart/2005/8/layout/lProcess3"/>
    <dgm:cxn modelId="{67A21805-045D-CD4D-B846-5F5F0926396A}" type="presParOf" srcId="{7E54DE61-8DB2-CF43-8D03-3DFFF0CB8CE7}" destId="{1FB95916-25BA-5041-95B0-E818C153E577}" srcOrd="2" destOrd="0" presId="urn:microsoft.com/office/officeart/2005/8/layout/lProcess3"/>
    <dgm:cxn modelId="{CF4D0C8D-A8D0-C245-B064-08C351909DFA}" type="presParOf" srcId="{1FB95916-25BA-5041-95B0-E818C153E577}" destId="{1865012A-6C1E-DE41-B564-FA5494BF1973}" srcOrd="0" destOrd="0" presId="urn:microsoft.com/office/officeart/2005/8/layout/lProcess3"/>
    <dgm:cxn modelId="{F8C33160-6C8A-C34C-800F-A28BFCBEE384}" type="presParOf" srcId="{1FB95916-25BA-5041-95B0-E818C153E577}" destId="{EA4745FA-C43E-E34E-9E0E-49A7603728D4}" srcOrd="1" destOrd="0" presId="urn:microsoft.com/office/officeart/2005/8/layout/lProcess3"/>
    <dgm:cxn modelId="{D02D820C-BDA8-384E-984B-D58C355E6424}" type="presParOf" srcId="{1FB95916-25BA-5041-95B0-E818C153E577}" destId="{8E54D74F-3058-7B49-ADB9-208CBCED4F3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2A77CAFF-506D-4446-81CE-6520AE0D5069}">
      <dgm:prSet phldrT="[Text]" custT="1"/>
      <dgm:spPr/>
      <dgm:t>
        <a:bodyPr anchor="ctr"/>
        <a:lstStyle/>
        <a:p>
          <a:pPr algn="ctr"/>
          <a:r>
            <a:rPr lang="en-US" sz="2400" b="1" i="0" dirty="0">
              <a:latin typeface="Proxima Nova Lt" panose="02000506030000020004" pitchFamily="50" charset="0"/>
            </a:rPr>
            <a:t>Cite Frequently</a:t>
          </a:r>
        </a:p>
      </dgm:t>
    </dgm:pt>
    <dgm:pt modelId="{FEC91CFC-5711-064B-A66C-968608F7D960}" type="parTrans" cxnId="{77B9DB3F-52FC-F941-878B-D079ABBC3212}">
      <dgm:prSet/>
      <dgm:spPr/>
      <dgm:t>
        <a:bodyPr/>
        <a:lstStyle/>
        <a:p>
          <a:endParaRPr lang="en-US" b="0" i="0">
            <a:latin typeface="Proxima Nova Rg" panose="02000506030000020004" pitchFamily="2" charset="77"/>
          </a:endParaRPr>
        </a:p>
      </dgm:t>
    </dgm:pt>
    <dgm:pt modelId="{D4542D07-B8FE-4E4C-9A6D-E43FAA438945}" type="sibTrans" cxnId="{77B9DB3F-52FC-F941-878B-D079ABBC3212}">
      <dgm:prSet/>
      <dgm:spPr/>
      <dgm:t>
        <a:bodyPr/>
        <a:lstStyle/>
        <a:p>
          <a:endParaRPr lang="en-US" b="0" i="0">
            <a:latin typeface="Proxima Nova Rg" panose="02000506030000020004" pitchFamily="2" charset="77"/>
          </a:endParaRPr>
        </a:p>
      </dgm:t>
    </dgm:pt>
    <dgm:pt modelId="{06FA1E1D-0193-2F46-BDB1-E4CEE124BB78}">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0497B679-C5B3-664D-B266-0F90AF200B8D}">
      <dgm:prSet custT="1"/>
      <dgm:spPr/>
      <dgm:t>
        <a:bodyPr anchor="ctr"/>
        <a:lstStyle/>
        <a:p>
          <a:pPr algn="ctr"/>
          <a:r>
            <a:rPr lang="en-US" sz="2400" b="0" i="0" dirty="0">
              <a:latin typeface="Proxima Nova Lt" panose="02000506030000020004" pitchFamily="50" charset="0"/>
            </a:rPr>
            <a:t>Don’t Search Online Databases</a:t>
          </a:r>
        </a:p>
      </dgm:t>
    </dgm:pt>
    <dgm:pt modelId="{30C227F6-71A7-B048-9D03-4A53AB680389}" type="parTrans" cxnId="{306A3934-1A6B-384C-BD6A-F48BF86A9EED}">
      <dgm:prSet/>
      <dgm:spPr/>
      <dgm:t>
        <a:bodyPr/>
        <a:lstStyle/>
        <a:p>
          <a:endParaRPr lang="en-US" b="0" i="0">
            <a:latin typeface="Proxima Nova Rg" panose="02000506030000020004" pitchFamily="2" charset="77"/>
          </a:endParaRPr>
        </a:p>
      </dgm:t>
    </dgm:pt>
    <dgm:pt modelId="{9BFE7B78-0AB8-DA45-B931-29B10B404EBB}" type="sibTrans" cxnId="{306A3934-1A6B-384C-BD6A-F48BF86A9EED}">
      <dgm:prSet/>
      <dgm:spPr/>
      <dgm:t>
        <a:bodyPr/>
        <a:lstStyle/>
        <a:p>
          <a:endParaRPr lang="en-US" b="0" i="0">
            <a:latin typeface="Proxima Nova Rg" panose="02000506030000020004" pitchFamily="2" charset="77"/>
          </a:endParaRPr>
        </a:p>
      </dgm:t>
    </dgm:pt>
    <dgm:pt modelId="{5C1C6F88-762B-F947-9AF7-09146C9E1EFB}">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gm:t>
    </dgm:pt>
    <dgm:pt modelId="{295A3F86-7F9F-F748-9D2C-A7A632B8EAF5}" type="parTrans" cxnId="{BB222D96-AC8D-DB41-AC1A-C02E923F0383}">
      <dgm:prSet/>
      <dgm:spPr/>
      <dgm:t>
        <a:bodyPr/>
        <a:lstStyle/>
        <a:p>
          <a:endParaRPr lang="en-US" b="0" i="0">
            <a:latin typeface="Proxima Nova Rg" panose="02000506030000020004" pitchFamily="2" charset="77"/>
          </a:endParaRPr>
        </a:p>
      </dgm:t>
    </dgm:pt>
    <dgm:pt modelId="{ACF22615-BAFA-9744-AFFE-1D82C0127B99}" type="sibTrans" cxnId="{BB222D96-AC8D-DB41-AC1A-C02E923F0383}">
      <dgm:prSet/>
      <dgm:spPr/>
      <dgm:t>
        <a:bodyPr/>
        <a:lstStyle/>
        <a:p>
          <a:endParaRPr lang="en-US" b="0" i="0">
            <a:latin typeface="Proxima Nova Rg" panose="02000506030000020004" pitchFamily="2" charset="77"/>
          </a:endParaRPr>
        </a:p>
      </dgm:t>
    </dgm:pt>
    <dgm:pt modelId="{ACACACDB-2627-4308-8800-B674FB83BFB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gm:t>
    </dgm:pt>
    <dgm:pt modelId="{FC279CAA-D12E-4494-ACC4-FDFA94291797}" type="parTrans" cxnId="{CD3B800B-AE6A-458C-B445-ABB8D72F3413}">
      <dgm:prSet/>
      <dgm:spPr/>
      <dgm:t>
        <a:bodyPr/>
        <a:lstStyle/>
        <a:p>
          <a:endParaRPr lang="en-US"/>
        </a:p>
      </dgm:t>
    </dgm:pt>
    <dgm:pt modelId="{D466E27D-7611-4BC8-8A61-3E0E8DE4F64B}" type="sibTrans" cxnId="{CD3B800B-AE6A-458C-B445-ABB8D72F3413}">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9636C0BE-867A-594C-AFAB-5CA6E83AC91E}" type="pres">
      <dgm:prSet presAssocID="{2A77CAFF-506D-4446-81CE-6520AE0D5069}" presName="parentLin" presStyleCnt="0"/>
      <dgm:spPr/>
    </dgm:pt>
    <dgm:pt modelId="{50658D58-6B67-474F-AC81-4E0C6EAA81B8}" type="pres">
      <dgm:prSet presAssocID="{2A77CAFF-506D-4446-81CE-6520AE0D5069}" presName="parentLeftMargin" presStyleLbl="node1" presStyleIdx="0" presStyleCnt="2"/>
      <dgm:spPr/>
    </dgm:pt>
    <dgm:pt modelId="{B52692C2-21A9-0846-92D0-2BB93B1D3C32}" type="pres">
      <dgm:prSet presAssocID="{2A77CAFF-506D-4446-81CE-6520AE0D5069}" presName="parentText" presStyleLbl="node1" presStyleIdx="0" presStyleCnt="2" custScaleX="149705" custScaleY="66210" custLinFactNeighborX="-45160" custLinFactNeighborY="-23079">
        <dgm:presLayoutVars>
          <dgm:chMax val="0"/>
          <dgm:bulletEnabled val="1"/>
        </dgm:presLayoutVars>
      </dgm:prSet>
      <dgm:spPr/>
    </dgm:pt>
    <dgm:pt modelId="{574B36F9-C023-B446-8CD8-BC677EF8D8EC}" type="pres">
      <dgm:prSet presAssocID="{2A77CAFF-506D-4446-81CE-6520AE0D5069}" presName="negativeSpace" presStyleCnt="0"/>
      <dgm:spPr/>
    </dgm:pt>
    <dgm:pt modelId="{60E1D826-4D52-7C40-BD2C-66510F46BB4D}" type="pres">
      <dgm:prSet presAssocID="{2A77CAFF-506D-4446-81CE-6520AE0D5069}" presName="childText" presStyleLbl="conFgAcc1" presStyleIdx="0" presStyleCnt="2">
        <dgm:presLayoutVars>
          <dgm:bulletEnabled val="1"/>
        </dgm:presLayoutVars>
      </dgm:prSet>
      <dgm:spPr/>
    </dgm:pt>
    <dgm:pt modelId="{8408439A-24BD-D341-B97C-C26DAC6DB1F6}" type="pres">
      <dgm:prSet presAssocID="{D4542D07-B8FE-4E4C-9A6D-E43FAA438945}" presName="spaceBetweenRectangles" presStyleCnt="0"/>
      <dgm:spPr/>
    </dgm:pt>
    <dgm:pt modelId="{A7A64BB5-8266-8743-B0B0-597DBA5C3C9A}" type="pres">
      <dgm:prSet presAssocID="{0497B679-C5B3-664D-B266-0F90AF200B8D}" presName="parentLin" presStyleCnt="0"/>
      <dgm:spPr/>
    </dgm:pt>
    <dgm:pt modelId="{0E9D7011-BA04-064C-BFFE-84AFAB5833B3}" type="pres">
      <dgm:prSet presAssocID="{0497B679-C5B3-664D-B266-0F90AF200B8D}" presName="parentLeftMargin" presStyleLbl="node1" presStyleIdx="0" presStyleCnt="2"/>
      <dgm:spPr/>
    </dgm:pt>
    <dgm:pt modelId="{0DF01C3F-4877-1042-80B4-04DCB8113997}" type="pres">
      <dgm:prSet presAssocID="{0497B679-C5B3-664D-B266-0F90AF200B8D}" presName="parentText" presStyleLbl="node1" presStyleIdx="1" presStyleCnt="2" custScaleX="137563" custScaleY="72329" custLinFactNeighborX="-46151" custLinFactNeighborY="-6766">
        <dgm:presLayoutVars>
          <dgm:chMax val="0"/>
          <dgm:bulletEnabled val="1"/>
        </dgm:presLayoutVars>
      </dgm:prSet>
      <dgm:spPr/>
    </dgm:pt>
    <dgm:pt modelId="{7D476061-E76C-CF45-A671-EE59F9D71B35}" type="pres">
      <dgm:prSet presAssocID="{0497B679-C5B3-664D-B266-0F90AF200B8D}" presName="negativeSpace" presStyleCnt="0"/>
      <dgm:spPr/>
    </dgm:pt>
    <dgm:pt modelId="{4A20B6CB-ED1F-B74A-A543-4E38017EFB07}" type="pres">
      <dgm:prSet presAssocID="{0497B679-C5B3-664D-B266-0F90AF200B8D}" presName="childText" presStyleLbl="conFgAcc1" presStyleIdx="1" presStyleCnt="2" custLinFactNeighborY="-8933">
        <dgm:presLayoutVars>
          <dgm:bulletEnabled val="1"/>
        </dgm:presLayoutVars>
      </dgm:prSet>
      <dgm:spPr/>
    </dgm:pt>
  </dgm:ptLst>
  <dgm:cxnLst>
    <dgm:cxn modelId="{40098506-92C7-3641-95B2-9FBC7E1F1D2E}" type="presOf" srcId="{2A77CAFF-506D-4446-81CE-6520AE0D5069}" destId="{50658D58-6B67-474F-AC81-4E0C6EAA81B8}" srcOrd="0" destOrd="0" presId="urn:microsoft.com/office/officeart/2005/8/layout/list1"/>
    <dgm:cxn modelId="{CD3B800B-AE6A-458C-B445-ABB8D72F3413}" srcId="{2A77CAFF-506D-4446-81CE-6520AE0D5069}" destId="{ACACACDB-2627-4308-8800-B674FB83BFB3}" srcOrd="1" destOrd="0" parTransId="{FC279CAA-D12E-4494-ACC4-FDFA94291797}" sibTransId="{D466E27D-7611-4BC8-8A61-3E0E8DE4F64B}"/>
    <dgm:cxn modelId="{97B8C319-D978-4E43-81AD-F758E333BDDD}" srcId="{2A77CAFF-506D-4446-81CE-6520AE0D5069}" destId="{06FA1E1D-0193-2F46-BDB1-E4CEE124BB78}" srcOrd="0" destOrd="0" parTransId="{DA1F6CA9-5507-6C49-9EB8-E360A248B04F}" sibTransId="{58177237-42E8-D747-961B-9674C033C12B}"/>
    <dgm:cxn modelId="{306A3934-1A6B-384C-BD6A-F48BF86A9EED}" srcId="{D9F48343-8DE0-F846-AADE-B3C61AE54E6B}" destId="{0497B679-C5B3-664D-B266-0F90AF200B8D}" srcOrd="1" destOrd="0" parTransId="{30C227F6-71A7-B048-9D03-4A53AB680389}" sibTransId="{9BFE7B78-0AB8-DA45-B931-29B10B404EBB}"/>
    <dgm:cxn modelId="{0764393F-0BA5-A34F-9364-CA62C63F1310}" type="presOf" srcId="{2A77CAFF-506D-4446-81CE-6520AE0D5069}" destId="{B52692C2-21A9-0846-92D0-2BB93B1D3C32}" srcOrd="1" destOrd="0" presId="urn:microsoft.com/office/officeart/2005/8/layout/list1"/>
    <dgm:cxn modelId="{77B9DB3F-52FC-F941-878B-D079ABBC3212}" srcId="{D9F48343-8DE0-F846-AADE-B3C61AE54E6B}" destId="{2A77CAFF-506D-4446-81CE-6520AE0D5069}" srcOrd="0" destOrd="0" parTransId="{FEC91CFC-5711-064B-A66C-968608F7D960}" sibTransId="{D4542D07-B8FE-4E4C-9A6D-E43FAA438945}"/>
    <dgm:cxn modelId="{E4115474-DDB2-A046-A022-0EA5018FA59C}" type="presOf" srcId="{0497B679-C5B3-664D-B266-0F90AF200B8D}" destId="{0E9D7011-BA04-064C-BFFE-84AFAB5833B3}" srcOrd="0" destOrd="0" presId="urn:microsoft.com/office/officeart/2005/8/layout/list1"/>
    <dgm:cxn modelId="{BB222D96-AC8D-DB41-AC1A-C02E923F0383}" srcId="{0497B679-C5B3-664D-B266-0F90AF200B8D}" destId="{5C1C6F88-762B-F947-9AF7-09146C9E1EFB}" srcOrd="0" destOrd="0" parTransId="{295A3F86-7F9F-F748-9D2C-A7A632B8EAF5}" sibTransId="{ACF22615-BAFA-9744-AFFE-1D82C0127B99}"/>
    <dgm:cxn modelId="{2E021DB4-7CAC-924B-9E60-53B9C0EA6C57}" type="presOf" srcId="{0497B679-C5B3-664D-B266-0F90AF200B8D}" destId="{0DF01C3F-4877-1042-80B4-04DCB8113997}"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48C82CD3-1AB4-403A-B3AB-6E2D8F59D610}" type="presOf" srcId="{ACACACDB-2627-4308-8800-B674FB83BFB3}" destId="{60E1D826-4D52-7C40-BD2C-66510F46BB4D}" srcOrd="0" destOrd="1" presId="urn:microsoft.com/office/officeart/2005/8/layout/list1"/>
    <dgm:cxn modelId="{4FAE51E4-F7CA-4B48-B3AA-A376BE65B8B7}" type="presOf" srcId="{5C1C6F88-762B-F947-9AF7-09146C9E1EFB}" destId="{4A20B6CB-ED1F-B74A-A543-4E38017EFB07}" srcOrd="0" destOrd="0" presId="urn:microsoft.com/office/officeart/2005/8/layout/list1"/>
    <dgm:cxn modelId="{7F43BFF5-8C81-4C4A-87BD-713E12069818}" type="presOf" srcId="{06FA1E1D-0193-2F46-BDB1-E4CEE124BB78}" destId="{60E1D826-4D52-7C40-BD2C-66510F46BB4D}" srcOrd="0" destOrd="0" presId="urn:microsoft.com/office/officeart/2005/8/layout/list1"/>
    <dgm:cxn modelId="{ACA0F2C3-6C8D-D34B-86FB-B07337383682}" type="presParOf" srcId="{19CDAF88-D02B-2548-A33D-A0300ECD1068}" destId="{9636C0BE-867A-594C-AFAB-5CA6E83AC91E}" srcOrd="0" destOrd="0" presId="urn:microsoft.com/office/officeart/2005/8/layout/list1"/>
    <dgm:cxn modelId="{E4D4A3A2-3EC6-5940-88DC-63B3D92C58BF}" type="presParOf" srcId="{9636C0BE-867A-594C-AFAB-5CA6E83AC91E}" destId="{50658D58-6B67-474F-AC81-4E0C6EAA81B8}" srcOrd="0" destOrd="0" presId="urn:microsoft.com/office/officeart/2005/8/layout/list1"/>
    <dgm:cxn modelId="{3FE6099F-4904-2946-ACE5-020627576E97}" type="presParOf" srcId="{9636C0BE-867A-594C-AFAB-5CA6E83AC91E}" destId="{B52692C2-21A9-0846-92D0-2BB93B1D3C32}" srcOrd="1" destOrd="0" presId="urn:microsoft.com/office/officeart/2005/8/layout/list1"/>
    <dgm:cxn modelId="{27EBF39D-E030-2C4F-945B-29D0CF666612}" type="presParOf" srcId="{19CDAF88-D02B-2548-A33D-A0300ECD1068}" destId="{574B36F9-C023-B446-8CD8-BC677EF8D8EC}" srcOrd="1" destOrd="0" presId="urn:microsoft.com/office/officeart/2005/8/layout/list1"/>
    <dgm:cxn modelId="{7C8E55CB-A10A-7E42-8618-40D5461214E9}" type="presParOf" srcId="{19CDAF88-D02B-2548-A33D-A0300ECD1068}" destId="{60E1D826-4D52-7C40-BD2C-66510F46BB4D}" srcOrd="2" destOrd="0" presId="urn:microsoft.com/office/officeart/2005/8/layout/list1"/>
    <dgm:cxn modelId="{ED8E66C4-D603-A04B-BA36-FDC56012393F}" type="presParOf" srcId="{19CDAF88-D02B-2548-A33D-A0300ECD1068}" destId="{8408439A-24BD-D341-B97C-C26DAC6DB1F6}" srcOrd="3" destOrd="0" presId="urn:microsoft.com/office/officeart/2005/8/layout/list1"/>
    <dgm:cxn modelId="{4AF8D25C-3B6A-674A-A48B-4B9E3BBAB546}" type="presParOf" srcId="{19CDAF88-D02B-2548-A33D-A0300ECD1068}" destId="{A7A64BB5-8266-8743-B0B0-597DBA5C3C9A}" srcOrd="4" destOrd="0" presId="urn:microsoft.com/office/officeart/2005/8/layout/list1"/>
    <dgm:cxn modelId="{333E033A-AAF8-7442-BAC4-1881641899D0}" type="presParOf" srcId="{A7A64BB5-8266-8743-B0B0-597DBA5C3C9A}" destId="{0E9D7011-BA04-064C-BFFE-84AFAB5833B3}" srcOrd="0" destOrd="0" presId="urn:microsoft.com/office/officeart/2005/8/layout/list1"/>
    <dgm:cxn modelId="{D538B515-38B7-B546-8549-C669D3A6BF76}" type="presParOf" srcId="{A7A64BB5-8266-8743-B0B0-597DBA5C3C9A}" destId="{0DF01C3F-4877-1042-80B4-04DCB8113997}" srcOrd="1" destOrd="0" presId="urn:microsoft.com/office/officeart/2005/8/layout/list1"/>
    <dgm:cxn modelId="{B88CEDCE-C0B6-E445-A125-90167E64D0C5}" type="presParOf" srcId="{19CDAF88-D02B-2548-A33D-A0300ECD1068}" destId="{7D476061-E76C-CF45-A671-EE59F9D71B35}" srcOrd="5" destOrd="0" presId="urn:microsoft.com/office/officeart/2005/8/layout/list1"/>
    <dgm:cxn modelId="{9B855459-0DC1-4C4A-97C5-672941E30FB0}" type="presParOf" srcId="{19CDAF88-D02B-2548-A33D-A0300ECD1068}" destId="{4A20B6CB-ED1F-B74A-A543-4E38017EFB0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rPr>
            <a:t>Start Early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cs typeface="Proxima Nova Lt" panose="020B0604020202020204" charset="0"/>
            </a:rPr>
            <a:t>Don’t Share Work</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C9C01A64-A9AE-9F41-9980-3A03F23DF18F}">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dgm:t>
    </dgm:pt>
    <dgm:pt modelId="{5B5BD091-C677-CC4A-B281-0B35113DE466}" type="parTrans" cxnId="{1F27B537-3BB6-F540-9A6B-D584794017CF}">
      <dgm:prSet/>
      <dgm:spPr/>
      <dgm:t>
        <a:bodyPr/>
        <a:lstStyle/>
        <a:p>
          <a:endParaRPr lang="en-US" b="0" i="0">
            <a:latin typeface="Proxima Nova Rg" panose="02000506030000020004" pitchFamily="2" charset="77"/>
          </a:endParaRPr>
        </a:p>
      </dgm:t>
    </dgm:pt>
    <dgm:pt modelId="{C6A1AAE9-DCF1-A34E-9DF3-B1E5125DB1A7}" type="sibTrans" cxnId="{1F27B537-3BB6-F540-9A6B-D584794017CF}">
      <dgm:prSet/>
      <dgm:spPr/>
      <dgm:t>
        <a:bodyPr/>
        <a:lstStyle/>
        <a:p>
          <a:endParaRPr lang="en-US" b="0" i="0">
            <a:latin typeface="Proxima Nova Rg" panose="02000506030000020004" pitchFamily="2" charset="77"/>
          </a:endParaRPr>
        </a:p>
      </dgm:t>
    </dgm:pt>
    <dgm:pt modelId="{606BC68B-6AB1-C142-BD3D-9F1495D93347}">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gm:t>
    </dgm:pt>
    <dgm:pt modelId="{EC59A1B7-9A6D-C948-84A6-9EB58E225A52}" type="parTrans" cxnId="{0427D59A-2EBE-EB43-9643-8403E7FA814A}">
      <dgm:prSet/>
      <dgm:spPr/>
      <dgm:t>
        <a:bodyPr/>
        <a:lstStyle/>
        <a:p>
          <a:endParaRPr lang="en-US" b="0" i="0">
            <a:latin typeface="Proxima Nova Rg" panose="02000506030000020004" pitchFamily="2" charset="77"/>
          </a:endParaRPr>
        </a:p>
      </dgm:t>
    </dgm:pt>
    <dgm:pt modelId="{80B33E4A-0DCC-4B48-93DF-A463714904A7}" type="sibTrans" cxnId="{0427D59A-2EBE-EB43-9643-8403E7FA814A}">
      <dgm:prSet/>
      <dgm:spPr/>
      <dgm:t>
        <a:bodyPr/>
        <a:lstStyle/>
        <a:p>
          <a:endParaRPr lang="en-US" b="0" i="0">
            <a:latin typeface="Proxima Nova Rg" panose="02000506030000020004" pitchFamily="2" charset="77"/>
          </a:endParaRPr>
        </a:p>
      </dgm:t>
    </dgm:pt>
    <dgm:pt modelId="{EB01AFA3-D719-CA49-B600-5D8DB95DA99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gm:t>
    </dgm:pt>
    <dgm:pt modelId="{D2C404CE-955A-E440-93F3-FECEF695A6F8}" type="sibTrans" cxnId="{761E9A51-4417-9343-AF54-0F688CC81881}">
      <dgm:prSet/>
      <dgm:spPr/>
      <dgm:t>
        <a:bodyPr/>
        <a:lstStyle/>
        <a:p>
          <a:endParaRPr lang="en-US" b="0" i="0">
            <a:latin typeface="Proxima Nova Rg" panose="02000506030000020004" pitchFamily="2" charset="77"/>
          </a:endParaRPr>
        </a:p>
      </dgm:t>
    </dgm:pt>
    <dgm:pt modelId="{FCF8A829-3899-524F-8875-01875812C57A}" type="parTrans" cxnId="{761E9A51-4417-9343-AF54-0F688CC81881}">
      <dgm:prSet/>
      <dgm:spPr/>
      <dgm:t>
        <a:bodyPr/>
        <a:lstStyle/>
        <a:p>
          <a:endParaRPr lang="en-US" b="0" i="0">
            <a:latin typeface="Proxima Nova Rg" panose="02000506030000020004" pitchFamily="2" charset="77"/>
          </a:endParaRPr>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2"/>
      <dgm:spPr/>
    </dgm:pt>
    <dgm:pt modelId="{0F35545A-63AC-2749-B397-8A76B233549A}" type="pres">
      <dgm:prSet presAssocID="{CF969621-50C9-3543-B37D-96DA35506F5E}" presName="parentText" presStyleLbl="node1" presStyleIdx="0" presStyleCnt="2" custScaleX="124885" custScaleY="72978">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2">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2"/>
      <dgm:spPr/>
    </dgm:pt>
    <dgm:pt modelId="{E3913EB3-1B4C-7A41-A53B-03454275C5A6}" type="pres">
      <dgm:prSet presAssocID="{D8F0480E-6A09-B24C-8EC7-17E644FB0335}" presName="parentText" presStyleLbl="node1" presStyleIdx="1" presStyleCnt="2" custScaleX="126012" custScaleY="71622" custLinFactNeighborY="-6870">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2" custLinFactNeighborY="-9079">
        <dgm:presLayoutVars>
          <dgm:bulletEnabled val="1"/>
        </dgm:presLayoutVars>
      </dgm:prSet>
      <dgm:spPr/>
    </dgm:pt>
  </dgm:ptLst>
  <dgm:cxnLst>
    <dgm:cxn modelId="{568C1F1B-239A-4645-ACBC-852DB847899A}" type="presOf" srcId="{D8F0480E-6A09-B24C-8EC7-17E644FB0335}" destId="{3DCCB7E0-EC79-5449-81CF-ADAA2401BB5D}"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9104BC29-BE89-2C42-9B6C-71CE46E3D03B}" type="presOf" srcId="{C9C01A64-A9AE-9F41-9980-3A03F23DF18F}" destId="{7ED5F499-C261-224D-B17C-9F3D94708226}" srcOrd="0" destOrd="0" presId="urn:microsoft.com/office/officeart/2005/8/layout/list1"/>
    <dgm:cxn modelId="{1F27B537-3BB6-F540-9A6B-D584794017CF}" srcId="{CF969621-50C9-3543-B37D-96DA35506F5E}" destId="{C9C01A64-A9AE-9F41-9980-3A03F23DF18F}" srcOrd="0" destOrd="0" parTransId="{5B5BD091-C677-CC4A-B281-0B35113DE466}" sibTransId="{C6A1AAE9-DCF1-A34E-9DF3-B1E5125DB1A7}"/>
    <dgm:cxn modelId="{18B4BF39-140B-0D43-B830-E706E050F993}" type="presOf" srcId="{606BC68B-6AB1-C142-BD3D-9F1495D93347}" destId="{7ED5F499-C261-224D-B17C-9F3D94708226}" srcOrd="0" destOrd="1" presId="urn:microsoft.com/office/officeart/2005/8/layout/list1"/>
    <dgm:cxn modelId="{761E9A51-4417-9343-AF54-0F688CC81881}" srcId="{D8F0480E-6A09-B24C-8EC7-17E644FB0335}" destId="{EB01AFA3-D719-CA49-B600-5D8DB95DA993}" srcOrd="0" destOrd="0" parTransId="{FCF8A829-3899-524F-8875-01875812C57A}" sibTransId="{D2C404CE-955A-E440-93F3-FECEF695A6F8}"/>
    <dgm:cxn modelId="{8142519A-B2F1-7249-A9B4-5897CA5C03C1}" type="presOf" srcId="{CF969621-50C9-3543-B37D-96DA35506F5E}" destId="{BD540A55-5730-1E4D-A47B-0AC88A665C27}" srcOrd="0" destOrd="0" presId="urn:microsoft.com/office/officeart/2005/8/layout/list1"/>
    <dgm:cxn modelId="{0427D59A-2EBE-EB43-9643-8403E7FA814A}" srcId="{CF969621-50C9-3543-B37D-96DA35506F5E}" destId="{606BC68B-6AB1-C142-BD3D-9F1495D93347}" srcOrd="1" destOrd="0" parTransId="{EC59A1B7-9A6D-C948-84A6-9EB58E225A52}" sibTransId="{80B33E4A-0DCC-4B48-93DF-A463714904A7}"/>
    <dgm:cxn modelId="{A3A1D8A3-50B4-6C42-858A-5E2B4617A5F2}" type="presOf" srcId="{EB01AFA3-D719-CA49-B600-5D8DB95DA993}" destId="{D5CAFA39-F3C0-AB45-827B-94DCA3729232}"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B9F11-A90E-DC49-AB24-C9D67AE57406}">
      <dsp:nvSpPr>
        <dsp:cNvPr id="0" name=""/>
        <dsp:cNvSpPr/>
      </dsp:nvSpPr>
      <dsp:spPr>
        <a:xfrm>
          <a:off x="3192196" y="1926409"/>
          <a:ext cx="2354501" cy="2354501"/>
        </a:xfrm>
        <a:prstGeom prst="gear9">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a:off x="3665555" y="2477940"/>
        <a:ext cx="1407783" cy="1210262"/>
      </dsp:txXfrm>
    </dsp:sp>
    <dsp:sp modelId="{4674B485-623E-7B48-9478-2247C22F781B}">
      <dsp:nvSpPr>
        <dsp:cNvPr id="0" name=""/>
        <dsp:cNvSpPr/>
      </dsp:nvSpPr>
      <dsp:spPr>
        <a:xfrm>
          <a:off x="1762430" y="1369891"/>
          <a:ext cx="1712364" cy="1712364"/>
        </a:xfrm>
        <a:prstGeom prst="gear6">
          <a:avLst/>
        </a:prstGeom>
        <a:blipFill dpi="0"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a:off x="2193523" y="1803589"/>
        <a:ext cx="850178" cy="844968"/>
      </dsp:txXfrm>
    </dsp:sp>
    <dsp:sp modelId="{F5A54233-19F8-334C-8A9A-4FD45C4DA4F6}">
      <dsp:nvSpPr>
        <dsp:cNvPr id="0" name=""/>
        <dsp:cNvSpPr/>
      </dsp:nvSpPr>
      <dsp:spPr>
        <a:xfrm rot="20700000">
          <a:off x="2721529" y="188534"/>
          <a:ext cx="1677767" cy="1677767"/>
        </a:xfrm>
        <a:prstGeom prst="gear6">
          <a:avLst/>
        </a:prstGeom>
        <a:blipFill dpi="0"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rot="-20700000">
        <a:off x="3089512" y="556518"/>
        <a:ext cx="941800" cy="941800"/>
      </dsp:txXfrm>
    </dsp:sp>
    <dsp:sp modelId="{04F1D3CB-97CC-BC41-B85C-09FE9CA2DFEA}">
      <dsp:nvSpPr>
        <dsp:cNvPr id="0" name=""/>
        <dsp:cNvSpPr/>
      </dsp:nvSpPr>
      <dsp:spPr>
        <a:xfrm>
          <a:off x="2952226" y="1570580"/>
          <a:ext cx="3013761" cy="3013761"/>
        </a:xfrm>
        <a:prstGeom prst="circularArrow">
          <a:avLst>
            <a:gd name="adj1" fmla="val 4687"/>
            <a:gd name="adj2" fmla="val 299029"/>
            <a:gd name="adj3" fmla="val 2518255"/>
            <a:gd name="adj4" fmla="val 1585678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8A9061-2B70-F146-9091-FA1B657B9D1E}">
      <dsp:nvSpPr>
        <dsp:cNvPr id="0" name=""/>
        <dsp:cNvSpPr/>
      </dsp:nvSpPr>
      <dsp:spPr>
        <a:xfrm>
          <a:off x="1459173" y="990638"/>
          <a:ext cx="2189685" cy="21896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F8219-D73A-FF47-B30B-EA680D61FC3C}">
      <dsp:nvSpPr>
        <dsp:cNvPr id="0" name=""/>
        <dsp:cNvSpPr/>
      </dsp:nvSpPr>
      <dsp:spPr>
        <a:xfrm>
          <a:off x="2333444" y="-179331"/>
          <a:ext cx="2360922" cy="236092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32920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unauthorized resources</a:t>
          </a:r>
        </a:p>
      </dsp:txBody>
      <dsp:txXfrm>
        <a:off x="0" y="329209"/>
        <a:ext cx="5244256" cy="822150"/>
      </dsp:txXfrm>
    </dsp:sp>
    <dsp:sp modelId="{0F35545A-63AC-2749-B397-8A76B233549A}">
      <dsp:nvSpPr>
        <dsp:cNvPr id="0" name=""/>
        <dsp:cNvSpPr/>
      </dsp:nvSpPr>
      <dsp:spPr>
        <a:xfrm>
          <a:off x="262212" y="63529"/>
          <a:ext cx="4721613"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Cheating</a:t>
          </a:r>
        </a:p>
      </dsp:txBody>
      <dsp:txXfrm>
        <a:off x="288151" y="89468"/>
        <a:ext cx="4669735" cy="479482"/>
      </dsp:txXfrm>
    </dsp:sp>
    <dsp:sp modelId="{D5CAFA39-F3C0-AB45-827B-94DCA3729232}">
      <dsp:nvSpPr>
        <dsp:cNvPr id="0" name=""/>
        <dsp:cNvSpPr/>
      </dsp:nvSpPr>
      <dsp:spPr>
        <a:xfrm>
          <a:off x="0" y="151423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Falsifying data or sources</a:t>
          </a:r>
        </a:p>
      </dsp:txBody>
      <dsp:txXfrm>
        <a:off x="0" y="1514239"/>
        <a:ext cx="5244256" cy="822150"/>
      </dsp:txXfrm>
    </dsp:sp>
    <dsp:sp modelId="{E3913EB3-1B4C-7A41-A53B-03454275C5A6}">
      <dsp:nvSpPr>
        <dsp:cNvPr id="0" name=""/>
        <dsp:cNvSpPr/>
      </dsp:nvSpPr>
      <dsp:spPr>
        <a:xfrm>
          <a:off x="262212" y="1248559"/>
          <a:ext cx="4697935"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Fabrication</a:t>
          </a:r>
        </a:p>
      </dsp:txBody>
      <dsp:txXfrm>
        <a:off x="288151" y="1274498"/>
        <a:ext cx="4646057" cy="479482"/>
      </dsp:txXfrm>
    </dsp:sp>
    <dsp:sp modelId="{9EDD2A05-9AE3-C34E-8DC3-3F623EC609D1}">
      <dsp:nvSpPr>
        <dsp:cNvPr id="0" name=""/>
        <dsp:cNvSpPr/>
      </dsp:nvSpPr>
      <dsp:spPr>
        <a:xfrm>
          <a:off x="0" y="2699270"/>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Group work on individual tasks</a:t>
          </a:r>
        </a:p>
      </dsp:txBody>
      <dsp:txXfrm>
        <a:off x="0" y="2699270"/>
        <a:ext cx="5244256" cy="822150"/>
      </dsp:txXfrm>
    </dsp:sp>
    <dsp:sp modelId="{CAB6FFA3-7E3E-F54A-82BD-F6117E3F9B4D}">
      <dsp:nvSpPr>
        <dsp:cNvPr id="0" name=""/>
        <dsp:cNvSpPr/>
      </dsp:nvSpPr>
      <dsp:spPr>
        <a:xfrm>
          <a:off x="262212" y="2433590"/>
          <a:ext cx="4744630"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Unauthorized Collaboration</a:t>
          </a:r>
        </a:p>
      </dsp:txBody>
      <dsp:txXfrm>
        <a:off x="288151" y="2459529"/>
        <a:ext cx="469275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48446"/>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Altering an academic document</a:t>
          </a:r>
        </a:p>
      </dsp:txBody>
      <dsp:txXfrm>
        <a:off x="0" y="248446"/>
        <a:ext cx="5416742" cy="779625"/>
      </dsp:txXfrm>
    </dsp:sp>
    <dsp:sp modelId="{0F35545A-63AC-2749-B397-8A76B233549A}">
      <dsp:nvSpPr>
        <dsp:cNvPr id="0" name=""/>
        <dsp:cNvSpPr/>
      </dsp:nvSpPr>
      <dsp:spPr>
        <a:xfrm>
          <a:off x="270837" y="2704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Forgery</a:t>
          </a:r>
          <a:r>
            <a:rPr lang="en-US" sz="2400" b="1" i="0" kern="1200" dirty="0">
              <a:latin typeface="Proxima Nova Rg" panose="02000506030000020004" pitchFamily="2" charset="0"/>
            </a:rPr>
            <a:t> </a:t>
          </a:r>
        </a:p>
      </dsp:txBody>
      <dsp:txXfrm>
        <a:off x="292453" y="48662"/>
        <a:ext cx="4821278" cy="399568"/>
      </dsp:txXfrm>
    </dsp:sp>
    <dsp:sp modelId="{D5CAFA39-F3C0-AB45-827B-94DCA3729232}">
      <dsp:nvSpPr>
        <dsp:cNvPr id="0" name=""/>
        <dsp:cNvSpPr/>
      </dsp:nvSpPr>
      <dsp:spPr>
        <a:xfrm>
          <a:off x="0" y="1330471"/>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work for multiple courses</a:t>
          </a:r>
        </a:p>
      </dsp:txBody>
      <dsp:txXfrm>
        <a:off x="0" y="1330471"/>
        <a:ext cx="5416742" cy="779625"/>
      </dsp:txXfrm>
    </dsp:sp>
    <dsp:sp modelId="{E3913EB3-1B4C-7A41-A53B-03454275C5A6}">
      <dsp:nvSpPr>
        <dsp:cNvPr id="0" name=""/>
        <dsp:cNvSpPr/>
      </dsp:nvSpPr>
      <dsp:spPr>
        <a:xfrm>
          <a:off x="270837" y="1109071"/>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Duplicating Work</a:t>
          </a:r>
        </a:p>
      </dsp:txBody>
      <dsp:txXfrm>
        <a:off x="292453" y="1130687"/>
        <a:ext cx="4821278" cy="399568"/>
      </dsp:txXfrm>
    </dsp:sp>
    <dsp:sp modelId="{047CEB89-E438-7648-B2CD-ABF3CEF08CD8}">
      <dsp:nvSpPr>
        <dsp:cNvPr id="0" name=""/>
        <dsp:cNvSpPr/>
      </dsp:nvSpPr>
      <dsp:spPr>
        <a:xfrm>
          <a:off x="0" y="2418387"/>
          <a:ext cx="5416742" cy="1039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Failure to credit borrowed content</a:t>
          </a:r>
        </a:p>
      </dsp:txBody>
      <dsp:txXfrm>
        <a:off x="0" y="2418387"/>
        <a:ext cx="5416742" cy="1039500"/>
      </dsp:txXfrm>
    </dsp:sp>
    <dsp:sp modelId="{C0E9EDD8-D128-C747-97A8-10F68D9CF288}">
      <dsp:nvSpPr>
        <dsp:cNvPr id="0" name=""/>
        <dsp:cNvSpPr/>
      </dsp:nvSpPr>
      <dsp:spPr>
        <a:xfrm>
          <a:off x="270837" y="219109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Plagiarism</a:t>
          </a:r>
        </a:p>
      </dsp:txBody>
      <dsp:txXfrm>
        <a:off x="292453" y="2212712"/>
        <a:ext cx="482127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2CE6E-692E-4E48-967E-4F34F7D865AA}">
      <dsp:nvSpPr>
        <dsp:cNvPr id="0" name=""/>
        <dsp:cNvSpPr/>
      </dsp:nvSpPr>
      <dsp:spPr>
        <a:xfrm rot="5400000">
          <a:off x="5419558" y="-2093455"/>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Civil penalties (lawsuits)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Criminal penalties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Loss of reputation</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End of career</a:t>
          </a:r>
        </a:p>
      </dsp:txBody>
      <dsp:txXfrm rot="-5400000">
        <a:off x="3291840" y="112209"/>
        <a:ext cx="5774214" cy="1440831"/>
      </dsp:txXfrm>
    </dsp:sp>
    <dsp:sp modelId="{B3552255-0A82-D946-82B5-D72CBEA7B240}">
      <dsp:nvSpPr>
        <dsp:cNvPr id="0" name=""/>
        <dsp:cNvSpPr/>
      </dsp:nvSpPr>
      <dsp:spPr>
        <a:xfrm>
          <a:off x="0" y="12397"/>
          <a:ext cx="3291840" cy="15751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Proxima Nova Lt" panose="02000506030000020004" pitchFamily="50" charset="0"/>
              <a:cs typeface="Proxima Nova Lt" panose="020B0604020202020204" charset="0"/>
            </a:rPr>
            <a:t>Professionally</a:t>
          </a:r>
        </a:p>
      </dsp:txBody>
      <dsp:txXfrm>
        <a:off x="76892" y="89289"/>
        <a:ext cx="3138056" cy="1421364"/>
      </dsp:txXfrm>
    </dsp:sp>
    <dsp:sp modelId="{38E62915-B633-EF45-9E52-076C526E9E4F}">
      <dsp:nvSpPr>
        <dsp:cNvPr id="0" name=""/>
        <dsp:cNvSpPr/>
      </dsp:nvSpPr>
      <dsp:spPr>
        <a:xfrm rot="5400000">
          <a:off x="5419558" y="-429589"/>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Zeros on assignments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Course failure</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Reported to Student Affairs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Expulsion from the university</a:t>
          </a:r>
        </a:p>
      </dsp:txBody>
      <dsp:txXfrm rot="-5400000">
        <a:off x="3291840" y="1776075"/>
        <a:ext cx="5774214" cy="1440831"/>
      </dsp:txXfrm>
    </dsp:sp>
    <dsp:sp modelId="{DBB56690-D41D-3944-9015-7E876A2A936E}">
      <dsp:nvSpPr>
        <dsp:cNvPr id="0" name=""/>
        <dsp:cNvSpPr/>
      </dsp:nvSpPr>
      <dsp:spPr>
        <a:xfrm>
          <a:off x="0" y="1729357"/>
          <a:ext cx="3291840" cy="156710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dirty="0">
              <a:latin typeface="Proxima Nova Lt" panose="02000506030000020004" pitchFamily="50" charset="0"/>
              <a:cs typeface="Proxima Nova Lt" panose="020B0604020202020204" charset="0"/>
            </a:rPr>
            <a:t>Academically</a:t>
          </a:r>
          <a:endParaRPr lang="en-US" sz="2800" b="0" i="0" kern="1200" dirty="0">
            <a:latin typeface="Proxima Nova Lt" panose="02000506030000020004" pitchFamily="50" charset="0"/>
            <a:cs typeface="Proxima Nova Lt" panose="020B0604020202020204" charset="0"/>
          </a:endParaRPr>
        </a:p>
      </dsp:txBody>
      <dsp:txXfrm>
        <a:off x="76500" y="1805857"/>
        <a:ext cx="3138840" cy="1414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360F-8840-9245-8099-D1F5D88F1656}">
      <dsp:nvSpPr>
        <dsp:cNvPr id="0" name=""/>
        <dsp:cNvSpPr/>
      </dsp:nvSpPr>
      <dsp:spPr>
        <a:xfrm>
          <a:off x="4863" y="251019"/>
          <a:ext cx="403592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1</a:t>
          </a:r>
          <a:r>
            <a:rPr lang="en-US" sz="2400" b="0" i="0" kern="1200" baseline="30000" dirty="0">
              <a:latin typeface="Proxima Nova Lt" panose="02000506030000020004" pitchFamily="50" charset="0"/>
              <a:cs typeface="Proxima Nova Lt" panose="020B0604020202020204" charset="0"/>
            </a:rPr>
            <a:t>st</a:t>
          </a:r>
          <a:r>
            <a:rPr lang="en-US" sz="2400" b="0" i="0" kern="1200" dirty="0">
              <a:latin typeface="Proxima Nova Lt" panose="02000506030000020004" pitchFamily="50" charset="0"/>
              <a:cs typeface="Proxima Nova Lt" panose="020B0604020202020204" charset="0"/>
            </a:rPr>
            <a:t>  Offense</a:t>
          </a:r>
        </a:p>
      </dsp:txBody>
      <dsp:txXfrm>
        <a:off x="978079" y="251019"/>
        <a:ext cx="2089495" cy="1946432"/>
      </dsp:txXfrm>
    </dsp:sp>
    <dsp:sp modelId="{F5FFB16A-777F-D345-AD38-22667B4BDE43}">
      <dsp:nvSpPr>
        <dsp:cNvPr id="0" name=""/>
        <dsp:cNvSpPr/>
      </dsp:nvSpPr>
      <dsp:spPr>
        <a:xfrm>
          <a:off x="3408200" y="416490"/>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sp:txBody>
      <dsp:txXfrm>
        <a:off x="4215970" y="416490"/>
        <a:ext cx="2423308" cy="1615539"/>
      </dsp:txXfrm>
    </dsp:sp>
    <dsp:sp modelId="{1865012A-6C1E-DE41-B564-FA5494BF1973}">
      <dsp:nvSpPr>
        <dsp:cNvPr id="0" name=""/>
        <dsp:cNvSpPr/>
      </dsp:nvSpPr>
      <dsp:spPr>
        <a:xfrm>
          <a:off x="4863" y="2345225"/>
          <a:ext cx="419144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2</a:t>
          </a:r>
          <a:r>
            <a:rPr lang="en-US" sz="2400" b="0" i="0" kern="1200" baseline="30000" dirty="0">
              <a:latin typeface="Proxima Nova Lt" panose="02000506030000020004" pitchFamily="50" charset="0"/>
            </a:rPr>
            <a:t>nd</a:t>
          </a:r>
          <a:r>
            <a:rPr lang="en-US" sz="2400" b="0" i="0" kern="1200" dirty="0">
              <a:latin typeface="Proxima Nova Lt" panose="02000506030000020004" pitchFamily="50" charset="0"/>
            </a:rPr>
            <a:t>  Offense</a:t>
          </a:r>
        </a:p>
      </dsp:txBody>
      <dsp:txXfrm>
        <a:off x="978079" y="2345225"/>
        <a:ext cx="2245015" cy="1946432"/>
      </dsp:txXfrm>
    </dsp:sp>
    <dsp:sp modelId="{8E54D74F-3058-7B49-ADB9-208CBCED4F3D}">
      <dsp:nvSpPr>
        <dsp:cNvPr id="0" name=""/>
        <dsp:cNvSpPr/>
      </dsp:nvSpPr>
      <dsp:spPr>
        <a:xfrm>
          <a:off x="3563720" y="2510672"/>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sp:txBody>
      <dsp:txXfrm>
        <a:off x="4371490" y="2510672"/>
        <a:ext cx="2423308" cy="1615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1D826-4D52-7C40-BD2C-66510F46BB4D}">
      <dsp:nvSpPr>
        <dsp:cNvPr id="0" name=""/>
        <dsp:cNvSpPr/>
      </dsp:nvSpPr>
      <dsp:spPr>
        <a:xfrm>
          <a:off x="0" y="16682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sp:txBody>
      <dsp:txXfrm>
        <a:off x="0" y="166829"/>
        <a:ext cx="5523236" cy="2116800"/>
      </dsp:txXfrm>
    </dsp:sp>
    <dsp:sp modelId="{B52692C2-21A9-0846-92D0-2BB93B1D3C32}">
      <dsp:nvSpPr>
        <dsp:cNvPr id="0" name=""/>
        <dsp:cNvSpPr/>
      </dsp:nvSpPr>
      <dsp:spPr>
        <a:xfrm>
          <a:off x="137840" y="0"/>
          <a:ext cx="5267977" cy="62544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Proxima Nova Lt" panose="02000506030000020004" pitchFamily="50" charset="0"/>
            </a:rPr>
            <a:t>Cite Frequently</a:t>
          </a:r>
        </a:p>
      </dsp:txBody>
      <dsp:txXfrm>
        <a:off x="168372" y="30532"/>
        <a:ext cx="5206913" cy="564382"/>
      </dsp:txXfrm>
    </dsp:sp>
    <dsp:sp modelId="{4A20B6CB-ED1F-B74A-A543-4E38017EFB07}">
      <dsp:nvSpPr>
        <dsp:cNvPr id="0" name=""/>
        <dsp:cNvSpPr/>
      </dsp:nvSpPr>
      <dsp:spPr>
        <a:xfrm>
          <a:off x="0" y="2625165"/>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sp:txBody>
      <dsp:txXfrm>
        <a:off x="0" y="2625165"/>
        <a:ext cx="5523236" cy="1461600"/>
      </dsp:txXfrm>
    </dsp:sp>
    <dsp:sp modelId="{0DF01C3F-4877-1042-80B4-04DCB8113997}">
      <dsp:nvSpPr>
        <dsp:cNvPr id="0" name=""/>
        <dsp:cNvSpPr/>
      </dsp:nvSpPr>
      <dsp:spPr>
        <a:xfrm>
          <a:off x="146677" y="2392514"/>
          <a:ext cx="5245835" cy="6832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Don’t Search Online Databases</a:t>
          </a:r>
        </a:p>
      </dsp:txBody>
      <dsp:txXfrm>
        <a:off x="180030" y="2425867"/>
        <a:ext cx="5179129" cy="6165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2746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sp:txBody>
      <dsp:txXfrm>
        <a:off x="0" y="227469"/>
        <a:ext cx="5523236" cy="2116800"/>
      </dsp:txXfrm>
    </dsp:sp>
    <dsp:sp modelId="{0F35545A-63AC-2749-B397-8A76B233549A}">
      <dsp:nvSpPr>
        <dsp:cNvPr id="0" name=""/>
        <dsp:cNvSpPr/>
      </dsp:nvSpPr>
      <dsp:spPr>
        <a:xfrm>
          <a:off x="276161" y="10410"/>
          <a:ext cx="4828385" cy="6893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Start Early</a:t>
          </a:r>
        </a:p>
      </dsp:txBody>
      <dsp:txXfrm>
        <a:off x="309814" y="44063"/>
        <a:ext cx="4761079" cy="622073"/>
      </dsp:txXfrm>
    </dsp:sp>
    <dsp:sp modelId="{D5CAFA39-F3C0-AB45-827B-94DCA3729232}">
      <dsp:nvSpPr>
        <dsp:cNvPr id="0" name=""/>
        <dsp:cNvSpPr/>
      </dsp:nvSpPr>
      <dsp:spPr>
        <a:xfrm>
          <a:off x="0" y="2678437"/>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sp:txBody>
      <dsp:txXfrm>
        <a:off x="0" y="2678437"/>
        <a:ext cx="5523236" cy="1461600"/>
      </dsp:txXfrm>
    </dsp:sp>
    <dsp:sp modelId="{E3913EB3-1B4C-7A41-A53B-03454275C5A6}">
      <dsp:nvSpPr>
        <dsp:cNvPr id="0" name=""/>
        <dsp:cNvSpPr/>
      </dsp:nvSpPr>
      <dsp:spPr>
        <a:xfrm>
          <a:off x="276161" y="2452172"/>
          <a:ext cx="4871958" cy="67657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Don’t Share Work</a:t>
          </a:r>
        </a:p>
      </dsp:txBody>
      <dsp:txXfrm>
        <a:off x="309188" y="2485199"/>
        <a:ext cx="4805904" cy="61051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7/7/22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413459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186971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43825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curriculum chart on the previous slide helps to create ’T’ shaped professional engineers. A professional engineer is someone who has a strong foundational science and mathematics background which greatly increases the scope of projects one can work on. An Engineering Technologist is someone who does not have a strong foundation in sciences and math (may not have a college degree) and focus instead on implementation and technical skills. </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144033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Engineers are those who come out of an ABET accredited engineering program. The ABET accreditation of each major in an engineering school helps provide engineers with the best education by implementing high programmatic standards created by the ABET board. Major programs are reassessed and audited often to ensure that the program adequately prepares engineers for the workforce. The outcomes above highlight some of the ABET accreditations and goals for engineers to develop through their studies. These outcomes are largely used to create curriculum, including in EG 1003.</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214516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12</a:t>
            </a:fld>
            <a:endParaRPr lang="en-US"/>
          </a:p>
        </p:txBody>
      </p:sp>
    </p:spTree>
    <p:extLst>
      <p:ext uri="{BB962C8B-B14F-4D97-AF65-F5344CB8AC3E}">
        <p14:creationId xmlns:p14="http://schemas.microsoft.com/office/powerpoint/2010/main" val="208670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18</a:t>
            </a:fld>
            <a:endParaRPr lang="en-US"/>
          </a:p>
        </p:txBody>
      </p:sp>
    </p:spTree>
    <p:extLst>
      <p:ext uri="{BB962C8B-B14F-4D97-AF65-F5344CB8AC3E}">
        <p14:creationId xmlns:p14="http://schemas.microsoft.com/office/powerpoint/2010/main" val="210447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E5E07-5C7E-3546-9E90-84F08637D3E3}" type="slidenum">
              <a:rPr lang="en-US" smtClean="0"/>
              <a:t>23</a:t>
            </a:fld>
            <a:endParaRPr lang="en-US"/>
          </a:p>
        </p:txBody>
      </p:sp>
    </p:spTree>
    <p:extLst>
      <p:ext uri="{BB962C8B-B14F-4D97-AF65-F5344CB8AC3E}">
        <p14:creationId xmlns:p14="http://schemas.microsoft.com/office/powerpoint/2010/main" val="56104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the slide number at the top of the slide is size 18 </a:t>
            </a:r>
          </a:p>
        </p:txBody>
      </p:sp>
      <p:sp>
        <p:nvSpPr>
          <p:cNvPr id="4" name="Slide Number Placeholder 3"/>
          <p:cNvSpPr>
            <a:spLocks noGrp="1"/>
          </p:cNvSpPr>
          <p:nvPr>
            <p:ph type="sldNum" sz="quarter" idx="5"/>
          </p:nvPr>
        </p:nvSpPr>
        <p:spPr/>
        <p:txBody>
          <a:bodyPr/>
          <a:lstStyle/>
          <a:p>
            <a:fld id="{9F0E5E07-5C7E-3546-9E90-84F08637D3E3}" type="slidenum">
              <a:rPr lang="en-US" smtClean="0"/>
              <a:t>44</a:t>
            </a:fld>
            <a:endParaRPr lang="en-US"/>
          </a:p>
        </p:txBody>
      </p:sp>
    </p:spTree>
    <p:extLst>
      <p:ext uri="{BB962C8B-B14F-4D97-AF65-F5344CB8AC3E}">
        <p14:creationId xmlns:p14="http://schemas.microsoft.com/office/powerpoint/2010/main" val="30243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7/7/22</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7/7/22</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7/7/22</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7/7/22</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7/7/22</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7/7/22</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7/7/22</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7/7/22</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7/7/22</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7/7/22</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7/7/22</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7/7/22</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7/7/22</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7/7/22</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7/7/22</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7/7/22</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7/7/22</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7/7/22</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7/7/22</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7/7/22</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7/7/22</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7/7/22</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7/7/22</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7/7/22</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manual.eg.poly.edu/index.php/Absence_and_Lateness_Policies" TargetMode="Externa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4.sv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38.sv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13439" y="1409013"/>
            <a:ext cx="8121580" cy="2387600"/>
          </a:xfrm>
        </p:spPr>
        <p:txBody>
          <a:bodyPr>
            <a:normAutofit/>
          </a:bodyPr>
          <a:lstStyle/>
          <a:p>
            <a:r>
              <a:rPr lang="en-US" sz="5400" dirty="0">
                <a:latin typeface="Gotham Medium" pitchFamily="50" charset="0"/>
              </a:rPr>
              <a:t>RECITATION 1</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02229" y="4183746"/>
            <a:ext cx="9144000" cy="473561"/>
          </a:xfrm>
        </p:spPr>
        <p:txBody>
          <a:bodyPr/>
          <a:lstStyle/>
          <a:p>
            <a:r>
              <a:rPr lang="en-US"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1808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768738" y="483750"/>
            <a:ext cx="109496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sp>
        <p:nvSpPr>
          <p:cNvPr id="4" name="Subtitle 3">
            <a:extLst>
              <a:ext uri="{FF2B5EF4-FFF2-40B4-BE49-F238E27FC236}">
                <a16:creationId xmlns:a16="http://schemas.microsoft.com/office/drawing/2014/main" id="{FE97921D-72DA-124D-B91F-D70013372B32}"/>
              </a:ext>
            </a:extLst>
          </p:cNvPr>
          <p:cNvSpPr>
            <a:spLocks noGrp="1"/>
          </p:cNvSpPr>
          <p:nvPr>
            <p:ph type="subTitle" idx="1"/>
          </p:nvPr>
        </p:nvSpPr>
        <p:spPr>
          <a:xfrm>
            <a:off x="491908" y="1998628"/>
            <a:ext cx="10949650" cy="3943150"/>
          </a:xfrm>
        </p:spPr>
        <p:txBody>
          <a:bodyPr>
            <a:noAutofit/>
          </a:bodyPr>
          <a:lstStyle/>
          <a:p>
            <a:pPr marL="457200" indent="-457200" algn="l">
              <a:buFont typeface="+mj-lt"/>
              <a:buAutoNum type="arabicPeriod"/>
            </a:pPr>
            <a:r>
              <a:rPr lang="en-US" sz="2000" dirty="0">
                <a:latin typeface="Proxima Nova Rg" panose="02000506030000020004" pitchFamily="2" charset="77"/>
              </a:rPr>
              <a:t>Identify, formulate, and </a:t>
            </a:r>
            <a:r>
              <a:rPr lang="en-US" sz="2000" b="1" dirty="0">
                <a:solidFill>
                  <a:srgbClr val="57068C"/>
                </a:solidFill>
                <a:latin typeface="Proxima Nova Lt" panose="02000506030000020004" charset="0"/>
              </a:rPr>
              <a:t>solve engineering problems</a:t>
            </a:r>
            <a:r>
              <a:rPr lang="en-US" sz="2000" b="1" dirty="0">
                <a:solidFill>
                  <a:srgbClr val="57068C"/>
                </a:solidFill>
                <a:latin typeface="Proxima Nova Rg" panose="02000506030000020004" pitchFamily="2" charset="77"/>
              </a:rPr>
              <a:t> </a:t>
            </a:r>
            <a:r>
              <a:rPr lang="en-US" sz="2000" dirty="0">
                <a:latin typeface="Proxima Nova Rg" panose="02000506030000020004" pitchFamily="2" charset="77"/>
              </a:rPr>
              <a:t>by applying principles of engineering, science, and mathematics.</a:t>
            </a:r>
          </a:p>
          <a:p>
            <a:pPr marL="457200" indent="-457200" algn="l">
              <a:buFont typeface="+mj-lt"/>
              <a:buAutoNum type="arabicPeriod"/>
            </a:pPr>
            <a:r>
              <a:rPr lang="en-US" sz="2000" dirty="0">
                <a:latin typeface="Proxima Nova Rg" panose="02000506030000020004" pitchFamily="2" charset="77"/>
              </a:rPr>
              <a:t>Apply analysis and synthesis in the </a:t>
            </a:r>
            <a:r>
              <a:rPr lang="en-US" sz="2000" b="1" dirty="0">
                <a:solidFill>
                  <a:srgbClr val="57068C"/>
                </a:solidFill>
                <a:latin typeface="Proxima Nova Lt" panose="02000506030000020004" charset="0"/>
              </a:rPr>
              <a:t>engineering design process</a:t>
            </a:r>
            <a:r>
              <a:rPr lang="en-US" sz="2000" dirty="0">
                <a:latin typeface="Proxima Nova Rg" panose="02000506030000020004" pitchFamily="2" charset="77"/>
              </a:rPr>
              <a:t>, resulting in designs that meet desired needs.</a:t>
            </a:r>
          </a:p>
          <a:p>
            <a:pPr marL="457200" indent="-457200" algn="l">
              <a:buFont typeface="+mj-lt"/>
              <a:buAutoNum type="arabicPeriod"/>
            </a:pPr>
            <a:r>
              <a:rPr lang="en-US" sz="2000" dirty="0">
                <a:latin typeface="Proxima Nova Rg" panose="02000506030000020004" pitchFamily="2" charset="77"/>
              </a:rPr>
              <a:t>Develop and </a:t>
            </a:r>
            <a:r>
              <a:rPr lang="en-US" sz="2000" b="1" dirty="0">
                <a:solidFill>
                  <a:srgbClr val="57068C"/>
                </a:solidFill>
                <a:latin typeface="Proxima Nova Lt" panose="02000506030000020004" charset="0"/>
              </a:rPr>
              <a:t>conduct appropriate experimentation</a:t>
            </a:r>
            <a:r>
              <a:rPr lang="en-US" sz="2000" dirty="0">
                <a:latin typeface="Proxima Nova Rg" panose="02000506030000020004" pitchFamily="2" charset="77"/>
              </a:rPr>
              <a:t>, analyze and interpret data, and use engineering judgment to draw conclusions.</a:t>
            </a:r>
          </a:p>
          <a:p>
            <a:pPr marL="457200" indent="-457200" algn="l">
              <a:buClr>
                <a:schemeClr val="tx1"/>
              </a:buClr>
              <a:buFont typeface="+mj-lt"/>
              <a:buAutoNum type="arabicPeriod"/>
            </a:pPr>
            <a:r>
              <a:rPr lang="en-US" sz="2000" b="1" dirty="0">
                <a:solidFill>
                  <a:srgbClr val="57068C"/>
                </a:solidFill>
                <a:latin typeface="Proxima Nova Lt" panose="02000506030000020004" charset="0"/>
              </a:rPr>
              <a:t>Communicate effectively</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with a range of audiences.</a:t>
            </a:r>
          </a:p>
          <a:p>
            <a:pPr marL="457200" indent="-457200" algn="l">
              <a:buClr>
                <a:schemeClr val="tx1"/>
              </a:buClr>
              <a:buFont typeface="+mj-lt"/>
              <a:buAutoNum type="arabicPeriod"/>
            </a:pPr>
            <a:r>
              <a:rPr lang="en-US" sz="2000" b="1" dirty="0">
                <a:solidFill>
                  <a:srgbClr val="57068C"/>
                </a:solidFill>
                <a:latin typeface="Proxima Nova Lt" panose="02000506030000020004" pitchFamily="2" charset="77"/>
              </a:rPr>
              <a:t>Recognize ethical and professional responsibilities</a:t>
            </a:r>
            <a:r>
              <a:rPr lang="en-US" sz="2000" dirty="0">
                <a:latin typeface="Proxima Nova Rg" panose="02000506030000020004" pitchFamily="2" charset="77"/>
              </a:rPr>
              <a:t> in engineering situations </a:t>
            </a:r>
          </a:p>
          <a:p>
            <a:pPr marL="457200" indent="-457200" algn="l">
              <a:buFont typeface="+mj-lt"/>
              <a:buAutoNum type="arabicPeriod"/>
            </a:pPr>
            <a:r>
              <a:rPr lang="en-US" sz="2000" dirty="0">
                <a:latin typeface="Proxima Nova Rg" panose="02000506030000020004" pitchFamily="2" charset="77"/>
              </a:rPr>
              <a:t>Recognize the </a:t>
            </a:r>
            <a:r>
              <a:rPr lang="en-US" sz="2000" b="1" dirty="0">
                <a:solidFill>
                  <a:srgbClr val="57068C"/>
                </a:solidFill>
                <a:latin typeface="Proxima Nova Lt" panose="02000506030000020004" charset="0"/>
              </a:rPr>
              <a:t>ongoing need for additional knowledge</a:t>
            </a:r>
            <a:r>
              <a:rPr lang="en-US" sz="2000" dirty="0">
                <a:latin typeface="Proxima Nova Lt" panose="02000506030000020004" charset="0"/>
              </a:rPr>
              <a:t> </a:t>
            </a:r>
            <a:r>
              <a:rPr lang="en-US" sz="2000" dirty="0">
                <a:latin typeface="Proxima Nova Rg" panose="02000506030000020004" pitchFamily="2" charset="77"/>
              </a:rPr>
              <a:t>and locate, evaluate, integrate, and apply this knowledge appropriately.</a:t>
            </a:r>
          </a:p>
          <a:p>
            <a:pPr marL="457200" indent="-457200" algn="l">
              <a:buFont typeface="+mj-lt"/>
              <a:buAutoNum type="arabicPeriod"/>
            </a:pPr>
            <a:r>
              <a:rPr lang="en-US" sz="2000" dirty="0">
                <a:latin typeface="Proxima Nova Rg" panose="02000506030000020004" pitchFamily="2" charset="77"/>
              </a:rPr>
              <a:t>An ability to </a:t>
            </a:r>
            <a:r>
              <a:rPr lang="en-US" sz="2000" b="1" dirty="0">
                <a:solidFill>
                  <a:srgbClr val="57068C"/>
                </a:solidFill>
                <a:latin typeface="Proxima Nova Lt" panose="02000506030000020004" charset="0"/>
              </a:rPr>
              <a:t>function effectively on teams</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that establish goals, plan tasks, meet deadlines, and analyze risk and uncertainty</a:t>
            </a:r>
          </a:p>
          <a:p>
            <a:endParaRPr lang="en-US" dirty="0"/>
          </a:p>
        </p:txBody>
      </p:sp>
      <p:sp>
        <p:nvSpPr>
          <p:cNvPr id="2" name="Rectangle 1">
            <a:extLst>
              <a:ext uri="{FF2B5EF4-FFF2-40B4-BE49-F238E27FC236}">
                <a16:creationId xmlns:a16="http://schemas.microsoft.com/office/drawing/2014/main" id="{D2B770A0-06AF-7D4D-85AF-540626DECCB6}"/>
              </a:ext>
            </a:extLst>
          </p:cNvPr>
          <p:cNvSpPr/>
          <p:nvPr/>
        </p:nvSpPr>
        <p:spPr>
          <a:xfrm>
            <a:off x="491908" y="1478741"/>
            <a:ext cx="2593980" cy="461665"/>
          </a:xfrm>
          <a:prstGeom prst="rect">
            <a:avLst/>
          </a:prstGeom>
        </p:spPr>
        <p:txBody>
          <a:bodyPr wrap="none">
            <a:spAutoFit/>
          </a:bodyPr>
          <a:lstStyle/>
          <a:p>
            <a:r>
              <a:rPr lang="en-US" sz="2400" dirty="0">
                <a:solidFill>
                  <a:schemeClr val="accent6"/>
                </a:solidFill>
                <a:latin typeface="Proxima Nova Lt" panose="02000506030000020004" pitchFamily="50" charset="0"/>
              </a:rPr>
              <a:t>ABET Outcomes: </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305091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747102" y="1369854"/>
            <a:ext cx="10697795" cy="2387600"/>
          </a:xfrm>
        </p:spPr>
        <p:txBody>
          <a:bodyPr>
            <a:normAutofit/>
          </a:bodyPr>
          <a:lstStyle/>
          <a:p>
            <a:r>
              <a:rPr lang="en-US" sz="5400" dirty="0">
                <a:latin typeface="Gotham Medium" pitchFamily="50" charset="0"/>
              </a:rPr>
              <a:t>COURSE OVERVIEW</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7612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32059" y="1884633"/>
            <a:ext cx="6609783" cy="4051000"/>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Explore concentrations of engineering</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professional skills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Teamwork</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Oral communication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Written communication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technical skills</a:t>
            </a:r>
            <a:r>
              <a:rPr lang="en-US" sz="2800" b="1" dirty="0">
                <a:latin typeface="Proxima Nova Rg" panose="02000506030000020004" pitchFamily="2" charset="0"/>
              </a:rPr>
              <a: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Utilize the engineering design process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6" name="Picture 5">
            <a:extLst>
              <a:ext uri="{FF2B5EF4-FFF2-40B4-BE49-F238E27FC236}">
                <a16:creationId xmlns:a16="http://schemas.microsoft.com/office/drawing/2014/main" id="{1F824BC3-00EE-4F40-8632-C5884C09B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683" y="3615591"/>
            <a:ext cx="1788210" cy="1788210"/>
          </a:xfrm>
          <a:prstGeom prst="rect">
            <a:avLst/>
          </a:prstGeom>
        </p:spPr>
      </p:pic>
      <p:pic>
        <p:nvPicPr>
          <p:cNvPr id="20" name="Picture 19">
            <a:extLst>
              <a:ext uri="{FF2B5EF4-FFF2-40B4-BE49-F238E27FC236}">
                <a16:creationId xmlns:a16="http://schemas.microsoft.com/office/drawing/2014/main" id="{F9BBB31A-5852-F648-853A-CEE2C3604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863" y="3241543"/>
            <a:ext cx="2961820" cy="1129091"/>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OBJECTIVES</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252576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1555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Graphic 4" descr="Lecturer">
            <a:extLst>
              <a:ext uri="{FF2B5EF4-FFF2-40B4-BE49-F238E27FC236}">
                <a16:creationId xmlns:a16="http://schemas.microsoft.com/office/drawing/2014/main" id="{331280FE-FE07-8241-A124-30A17CA44A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577" y="2381143"/>
            <a:ext cx="1987626" cy="1987626"/>
          </a:xfrm>
          <a:prstGeom prst="rect">
            <a:avLst/>
          </a:prstGeom>
        </p:spPr>
      </p:pic>
      <p:pic>
        <p:nvPicPr>
          <p:cNvPr id="15" name="Graphic 14" descr="Test tubes">
            <a:extLst>
              <a:ext uri="{FF2B5EF4-FFF2-40B4-BE49-F238E27FC236}">
                <a16:creationId xmlns:a16="http://schemas.microsoft.com/office/drawing/2014/main" id="{611AAA93-B052-114C-B336-607D1C6DBD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5969" y="2502279"/>
            <a:ext cx="1987626" cy="1987626"/>
          </a:xfrm>
          <a:prstGeom prst="rect">
            <a:avLst/>
          </a:prstGeom>
        </p:spPr>
      </p:pic>
      <p:pic>
        <p:nvPicPr>
          <p:cNvPr id="17" name="Graphic 16" descr="Teacher">
            <a:extLst>
              <a:ext uri="{FF2B5EF4-FFF2-40B4-BE49-F238E27FC236}">
                <a16:creationId xmlns:a16="http://schemas.microsoft.com/office/drawing/2014/main" id="{D531CAB7-AC9A-E042-A044-715160132C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00" y="2368530"/>
            <a:ext cx="2255125" cy="2255125"/>
          </a:xfrm>
          <a:prstGeom prst="rect">
            <a:avLst/>
          </a:prstGeom>
        </p:spPr>
      </p:pic>
      <p:pic>
        <p:nvPicPr>
          <p:cNvPr id="19" name="Graphic 18" descr="Robot">
            <a:extLst>
              <a:ext uri="{FF2B5EF4-FFF2-40B4-BE49-F238E27FC236}">
                <a16:creationId xmlns:a16="http://schemas.microsoft.com/office/drawing/2014/main" id="{70448AD9-B5C1-9344-BEBC-165A67540A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08946" y="2368530"/>
            <a:ext cx="2024715" cy="2024715"/>
          </a:xfrm>
          <a:prstGeom prst="rect">
            <a:avLst/>
          </a:prstGeom>
        </p:spPr>
      </p:pic>
      <p:sp>
        <p:nvSpPr>
          <p:cNvPr id="22" name="TextBox 21">
            <a:extLst>
              <a:ext uri="{FF2B5EF4-FFF2-40B4-BE49-F238E27FC236}">
                <a16:creationId xmlns:a16="http://schemas.microsoft.com/office/drawing/2014/main" id="{0AFC3F76-900B-274D-B5E4-BBF7FCB2C6FB}"/>
              </a:ext>
            </a:extLst>
          </p:cNvPr>
          <p:cNvSpPr txBox="1"/>
          <p:nvPr/>
        </p:nvSpPr>
        <p:spPr>
          <a:xfrm>
            <a:off x="0"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Lecture</a:t>
            </a:r>
          </a:p>
          <a:p>
            <a:pPr algn="ctr"/>
            <a:r>
              <a:rPr lang="en-US" sz="2400" dirty="0">
                <a:latin typeface="Proxima Nova Rg" panose="02000506030000020004" pitchFamily="2" charset="0"/>
              </a:rPr>
              <a:t>2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3" name="TextBox 22">
            <a:extLst>
              <a:ext uri="{FF2B5EF4-FFF2-40B4-BE49-F238E27FC236}">
                <a16:creationId xmlns:a16="http://schemas.microsoft.com/office/drawing/2014/main" id="{5EFEE726-6E7A-4349-B023-2CBD64C86377}"/>
              </a:ext>
            </a:extLst>
          </p:cNvPr>
          <p:cNvSpPr txBox="1"/>
          <p:nvPr/>
        </p:nvSpPr>
        <p:spPr>
          <a:xfrm>
            <a:off x="2621392"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Lab</a:t>
            </a:r>
          </a:p>
          <a:p>
            <a:pPr algn="ctr"/>
            <a:r>
              <a:rPr lang="en-US" sz="2400" dirty="0">
                <a:latin typeface="Proxima Nova Rg" panose="02000506030000020004" pitchFamily="2" charset="0"/>
              </a:rPr>
              <a:t>3 </a:t>
            </a:r>
            <a:r>
              <a:rPr lang="en-US" sz="2400" dirty="0" err="1">
                <a:latin typeface="Proxima Nova Rg" panose="02000506030000020004" pitchFamily="2" charset="0"/>
              </a:rPr>
              <a:t>hr</a:t>
            </a:r>
            <a:r>
              <a:rPr lang="en-US" sz="2400" dirty="0">
                <a:latin typeface="Proxima Nova Rg" panose="02000506030000020004" pitchFamily="2" charset="0"/>
              </a:rPr>
              <a:t>, 2x / week</a:t>
            </a:r>
          </a:p>
        </p:txBody>
      </p:sp>
      <p:sp>
        <p:nvSpPr>
          <p:cNvPr id="24" name="TextBox 23">
            <a:extLst>
              <a:ext uri="{FF2B5EF4-FFF2-40B4-BE49-F238E27FC236}">
                <a16:creationId xmlns:a16="http://schemas.microsoft.com/office/drawing/2014/main" id="{67A7F9A1-08AF-0A43-AE51-A831D1E1E81B}"/>
              </a:ext>
            </a:extLst>
          </p:cNvPr>
          <p:cNvSpPr txBox="1"/>
          <p:nvPr/>
        </p:nvSpPr>
        <p:spPr>
          <a:xfrm>
            <a:off x="5853191" y="4485753"/>
            <a:ext cx="2740742" cy="830997"/>
          </a:xfrm>
          <a:prstGeom prst="rect">
            <a:avLst/>
          </a:prstGeom>
          <a:noFill/>
        </p:spPr>
        <p:txBody>
          <a:bodyPr wrap="square" rtlCol="0">
            <a:spAutoFit/>
          </a:bodyPr>
          <a:lstStyle/>
          <a:p>
            <a:pPr algn="ctr"/>
            <a:r>
              <a:rPr lang="en-US" sz="2400" dirty="0">
                <a:latin typeface="Proxima Nova Lt" panose="02000506030000020004" pitchFamily="50" charset="0"/>
              </a:rPr>
              <a:t>Recitation</a:t>
            </a:r>
          </a:p>
          <a:p>
            <a:pPr algn="ctr"/>
            <a:r>
              <a:rPr lang="en-US" sz="2400" dirty="0">
                <a:latin typeface="Proxima Nova Rg" panose="02000506030000020004" pitchFamily="2" charset="0"/>
              </a:rPr>
              <a:t>1.5 </a:t>
            </a:r>
            <a:r>
              <a:rPr lang="en-US" sz="2400" dirty="0" err="1">
                <a:latin typeface="Proxima Nova Rg" panose="02000506030000020004" pitchFamily="2" charset="0"/>
              </a:rPr>
              <a:t>hr</a:t>
            </a:r>
            <a:r>
              <a:rPr lang="en-US" sz="2400" dirty="0">
                <a:latin typeface="Proxima Nova Rg" panose="02000506030000020004" pitchFamily="2" charset="0"/>
              </a:rPr>
              <a:t>, 2x / week</a:t>
            </a:r>
          </a:p>
        </p:txBody>
      </p:sp>
      <p:sp>
        <p:nvSpPr>
          <p:cNvPr id="25" name="TextBox 24">
            <a:extLst>
              <a:ext uri="{FF2B5EF4-FFF2-40B4-BE49-F238E27FC236}">
                <a16:creationId xmlns:a16="http://schemas.microsoft.com/office/drawing/2014/main" id="{B384EFC0-82CA-1344-8915-F92D58EFCB41}"/>
              </a:ext>
            </a:extLst>
          </p:cNvPr>
          <p:cNvSpPr txBox="1"/>
          <p:nvPr/>
        </p:nvSpPr>
        <p:spPr>
          <a:xfrm>
            <a:off x="8721476" y="4481449"/>
            <a:ext cx="2999654" cy="830997"/>
          </a:xfrm>
          <a:prstGeom prst="rect">
            <a:avLst/>
          </a:prstGeom>
          <a:noFill/>
        </p:spPr>
        <p:txBody>
          <a:bodyPr wrap="square" rtlCol="0">
            <a:spAutoFit/>
          </a:bodyPr>
          <a:lstStyle/>
          <a:p>
            <a:pPr algn="ctr"/>
            <a:r>
              <a:rPr lang="en-US" sz="2400" dirty="0">
                <a:latin typeface="Proxima Nova Lt" panose="02000506030000020004" pitchFamily="50" charset="0"/>
              </a:rPr>
              <a:t>Semester-Long Design Project</a:t>
            </a:r>
          </a:p>
        </p:txBody>
      </p:sp>
      <p:sp>
        <p:nvSpPr>
          <p:cNvPr id="18" name="Title 1">
            <a:extLst>
              <a:ext uri="{FF2B5EF4-FFF2-40B4-BE49-F238E27FC236}">
                <a16:creationId xmlns:a16="http://schemas.microsoft.com/office/drawing/2014/main" id="{8164FC0B-C2E8-448E-BDE3-B693AB0F67F6}"/>
              </a:ext>
            </a:extLst>
          </p:cNvPr>
          <p:cNvSpPr txBox="1">
            <a:spLocks/>
          </p:cNvSpPr>
          <p:nvPr/>
        </p:nvSpPr>
        <p:spPr>
          <a:xfrm>
            <a:off x="564107" y="63652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FORMAT</a:t>
            </a:r>
          </a:p>
        </p:txBody>
      </p:sp>
      <p:pic>
        <p:nvPicPr>
          <p:cNvPr id="20" name="Picture 1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1" name="TextBox 2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Tree>
    <p:extLst>
      <p:ext uri="{BB962C8B-B14F-4D97-AF65-F5344CB8AC3E}">
        <p14:creationId xmlns:p14="http://schemas.microsoft.com/office/powerpoint/2010/main" val="216874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id="{4665DA58-A826-B043-9CC3-7A4E61954D25}"/>
              </a:ext>
            </a:extLst>
          </p:cNvPr>
          <p:cNvSpPr/>
          <p:nvPr/>
        </p:nvSpPr>
        <p:spPr>
          <a:xfrm>
            <a:off x="5875723" y="2495327"/>
            <a:ext cx="5907134"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Department and guest lecturers cover engineering aspects</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Mandatory attendance</a:t>
            </a:r>
          </a:p>
          <a:p>
            <a:pPr marL="800100" lvl="1" indent="-342900">
              <a:buFont typeface="Arial" panose="020B0604020202020204" pitchFamily="34" charset="0"/>
              <a:buChar char="•"/>
            </a:pPr>
            <a:r>
              <a:rPr lang="en-US" sz="2800" dirty="0">
                <a:latin typeface="Proxima Nova Rg" panose="02000506030000020004" pitchFamily="2" charset="0"/>
              </a:rPr>
              <a:t>Taken during first five minutes</a:t>
            </a:r>
          </a:p>
          <a:p>
            <a:pPr marL="800100" lvl="1" indent="-342900">
              <a:buFont typeface="Arial" panose="020B0604020202020204" pitchFamily="34" charset="0"/>
              <a:buChar char="•"/>
            </a:pPr>
            <a:r>
              <a:rPr lang="en-US" sz="2800" dirty="0">
                <a:latin typeface="Proxima Nova Rg" panose="02000506030000020004" pitchFamily="2" charset="0"/>
              </a:rPr>
              <a:t>Don’t be late!</a:t>
            </a:r>
          </a:p>
        </p:txBody>
      </p:sp>
      <p:graphicFrame>
        <p:nvGraphicFramePr>
          <p:cNvPr id="15" name="Diagram 14">
            <a:extLst>
              <a:ext uri="{FF2B5EF4-FFF2-40B4-BE49-F238E27FC236}">
                <a16:creationId xmlns:a16="http://schemas.microsoft.com/office/drawing/2014/main" id="{611B9FE5-3F6D-5A4A-807B-64F93D929B1B}"/>
              </a:ext>
            </a:extLst>
          </p:cNvPr>
          <p:cNvGraphicFramePr/>
          <p:nvPr>
            <p:extLst>
              <p:ext uri="{D42A27DB-BD31-4B8C-83A1-F6EECF244321}">
                <p14:modId xmlns:p14="http://schemas.microsoft.com/office/powerpoint/2010/main" val="1084575829"/>
              </p:ext>
            </p:extLst>
          </p:nvPr>
        </p:nvGraphicFramePr>
        <p:xfrm>
          <a:off x="-1113971" y="1613145"/>
          <a:ext cx="6692735" cy="428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
            <a:extLst>
              <a:ext uri="{FF2B5EF4-FFF2-40B4-BE49-F238E27FC236}">
                <a16:creationId xmlns:a16="http://schemas.microsoft.com/office/drawing/2014/main" id="{C6209FF8-7140-4474-A80C-9EA319E8E66E}"/>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LECTURE</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spTree>
    <p:extLst>
      <p:ext uri="{BB962C8B-B14F-4D97-AF65-F5344CB8AC3E}">
        <p14:creationId xmlns:p14="http://schemas.microsoft.com/office/powerpoint/2010/main" val="191274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id="{4665DA58-A826-B043-9CC3-7A4E61954D25}"/>
              </a:ext>
            </a:extLst>
          </p:cNvPr>
          <p:cNvSpPr/>
          <p:nvPr/>
        </p:nvSpPr>
        <p:spPr>
          <a:xfrm>
            <a:off x="829266" y="2078575"/>
            <a:ext cx="10798627" cy="344709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Proxima Nova Rg" panose="02000506030000020004" pitchFamily="2" charset="0"/>
              </a:rPr>
              <a:t>Lab groups of 2-3 students </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lab report due at </a:t>
            </a:r>
            <a:r>
              <a:rPr lang="en-US" sz="2800" dirty="0">
                <a:solidFill>
                  <a:schemeClr val="accent6"/>
                </a:solidFill>
                <a:latin typeface="Proxima Nova Lt" panose="02000506030000020004" pitchFamily="50" charset="0"/>
              </a:rPr>
              <a:t>11:59 pm </a:t>
            </a:r>
            <a:r>
              <a:rPr lang="en-US" sz="2800" dirty="0">
                <a:latin typeface="Proxima Nova Rg" panose="02000506030000020004" pitchFamily="2" charset="0"/>
              </a:rPr>
              <a:t>on night before the next lab</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quiz </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Lab material</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Lecture material</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Makeup labs requested on EG website</a:t>
            </a:r>
          </a:p>
        </p:txBody>
      </p:sp>
      <p:sp>
        <p:nvSpPr>
          <p:cNvPr id="11" name="Title 1">
            <a:extLst>
              <a:ext uri="{FF2B5EF4-FFF2-40B4-BE49-F238E27FC236}">
                <a16:creationId xmlns:a16="http://schemas.microsoft.com/office/drawing/2014/main" id="{173F05AF-7EA0-406C-81EE-580E57A81AEB}"/>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LABORATORY</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spTree>
    <p:extLst>
      <p:ext uri="{BB962C8B-B14F-4D97-AF65-F5344CB8AC3E}">
        <p14:creationId xmlns:p14="http://schemas.microsoft.com/office/powerpoint/2010/main" val="186910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CDE5C4BF-99C1-0240-B7D0-C1342C86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420" y="2392017"/>
            <a:ext cx="3048000" cy="3048000"/>
          </a:xfrm>
          <a:prstGeom prst="rect">
            <a:avLst/>
          </a:prstGeom>
        </p:spPr>
      </p:pic>
      <p:sp>
        <p:nvSpPr>
          <p:cNvPr id="16" name="Rectangle 15">
            <a:extLst>
              <a:ext uri="{FF2B5EF4-FFF2-40B4-BE49-F238E27FC236}">
                <a16:creationId xmlns:a16="http://schemas.microsoft.com/office/drawing/2014/main" id="{82548C32-7616-3A43-9F2A-2A2BE3FE1CA6}"/>
              </a:ext>
            </a:extLst>
          </p:cNvPr>
          <p:cNvSpPr/>
          <p:nvPr/>
        </p:nvSpPr>
        <p:spPr>
          <a:xfrm>
            <a:off x="564107" y="1930858"/>
            <a:ext cx="8719784" cy="3970318"/>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Student presentations on labs &amp; projects </a:t>
            </a:r>
          </a:p>
          <a:p>
            <a:pPr marL="342900" indent="-342900">
              <a:buFont typeface="Arial" panose="020B0604020202020204" pitchFamily="34" charset="0"/>
              <a:buChar char="•"/>
            </a:pPr>
            <a:r>
              <a:rPr lang="en-US" sz="2800" dirty="0">
                <a:latin typeface="Proxima Nova Rg" panose="02000506030000020004" pitchFamily="2" charset="0"/>
              </a:rPr>
              <a:t>Due at </a:t>
            </a:r>
            <a:r>
              <a:rPr lang="en-US" sz="2800" b="1" dirty="0">
                <a:solidFill>
                  <a:schemeClr val="accent6"/>
                </a:solidFill>
                <a:latin typeface="Proxima Nova Lt" panose="02000506030000020004" pitchFamily="2" charset="77"/>
              </a:rPr>
              <a:t>11:59 pm </a:t>
            </a:r>
            <a:r>
              <a:rPr lang="en-US" sz="2800" dirty="0">
                <a:latin typeface="Proxima Nova Rg" panose="02000506030000020004" pitchFamily="2" charset="0"/>
              </a:rPr>
              <a:t>the night before recitation</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Professor and TA material on becoming a well-rounded engineer:</a:t>
            </a:r>
          </a:p>
          <a:p>
            <a:pPr marL="800100" lvl="1" indent="-342900">
              <a:buFont typeface="Arial" panose="020B0604020202020204" pitchFamily="34" charset="0"/>
              <a:buChar char="•"/>
            </a:pPr>
            <a:r>
              <a:rPr lang="en-US" sz="2800" dirty="0">
                <a:latin typeface="Proxima Nova Rg" panose="02000506030000020004" pitchFamily="2" charset="0"/>
              </a:rPr>
              <a:t>Engineering career pathways</a:t>
            </a:r>
          </a:p>
          <a:p>
            <a:pPr marL="800100" lvl="1" indent="-342900">
              <a:buFont typeface="Arial" panose="020B0604020202020204" pitchFamily="34" charset="0"/>
              <a:buChar char="•"/>
            </a:pPr>
            <a:r>
              <a:rPr lang="en-US" sz="2800" dirty="0">
                <a:latin typeface="Proxima Nova Rg" panose="02000506030000020004" pitchFamily="2" charset="0"/>
              </a:rPr>
              <a:t>Professional skills</a:t>
            </a:r>
          </a:p>
          <a:p>
            <a:pPr marL="800100" lvl="1" indent="-342900">
              <a:buFont typeface="Arial" panose="020B0604020202020204" pitchFamily="34" charset="0"/>
              <a:buChar char="•"/>
            </a:pPr>
            <a:r>
              <a:rPr lang="en-US" sz="2800" dirty="0">
                <a:latin typeface="Proxima Nova Rg" panose="02000506030000020004" pitchFamily="2" charset="0"/>
              </a:rPr>
              <a:t>Engineering mindset</a:t>
            </a:r>
          </a:p>
          <a:p>
            <a:pPr marL="800100" lvl="1" indent="-342900">
              <a:buFont typeface="Arial" panose="020B0604020202020204" pitchFamily="34" charset="0"/>
              <a:buChar char="•"/>
            </a:pPr>
            <a:r>
              <a:rPr lang="en-US" sz="2800" dirty="0">
                <a:latin typeface="Proxima Nova Rg" panose="02000506030000020004" pitchFamily="2" charset="0"/>
              </a:rPr>
              <a:t>Technical writing</a:t>
            </a:r>
          </a:p>
        </p:txBody>
      </p:sp>
      <p:sp>
        <p:nvSpPr>
          <p:cNvPr id="13" name="Title 1">
            <a:extLst>
              <a:ext uri="{FF2B5EF4-FFF2-40B4-BE49-F238E27FC236}">
                <a16:creationId xmlns:a16="http://schemas.microsoft.com/office/drawing/2014/main" id="{380BAA9B-1E2C-4AFC-AC53-F34A455258AD}"/>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RECITATION</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spTree>
    <p:extLst>
      <p:ext uri="{BB962C8B-B14F-4D97-AF65-F5344CB8AC3E}">
        <p14:creationId xmlns:p14="http://schemas.microsoft.com/office/powerpoint/2010/main" val="334206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D97C27AE-1222-914E-A369-FDD4A8E04C02}"/>
              </a:ext>
            </a:extLst>
          </p:cNvPr>
          <p:cNvPicPr>
            <a:picLocks noChangeAspect="1"/>
          </p:cNvPicPr>
          <p:nvPr/>
        </p:nvPicPr>
        <p:blipFill rotWithShape="1">
          <a:blip r:embed="rId3"/>
          <a:srcRect t="19185" b="20242"/>
          <a:stretch/>
        </p:blipFill>
        <p:spPr>
          <a:xfrm>
            <a:off x="5821905" y="2492977"/>
            <a:ext cx="5531893" cy="3215412"/>
          </a:xfrm>
          <a:prstGeom prst="rect">
            <a:avLst/>
          </a:prstGeom>
        </p:spPr>
      </p:pic>
      <p:sp>
        <p:nvSpPr>
          <p:cNvPr id="16" name="Rectangle 15">
            <a:extLst>
              <a:ext uri="{FF2B5EF4-FFF2-40B4-BE49-F238E27FC236}">
                <a16:creationId xmlns:a16="http://schemas.microsoft.com/office/drawing/2014/main" id="{CC89C1D0-39F6-2D42-8646-192431712881}"/>
              </a:ext>
            </a:extLst>
          </p:cNvPr>
          <p:cNvSpPr/>
          <p:nvPr/>
        </p:nvSpPr>
        <p:spPr>
          <a:xfrm>
            <a:off x="564107" y="2792632"/>
            <a:ext cx="5531893"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Five-week project</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Teams of 2-3 students</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More info to come</a:t>
            </a:r>
          </a:p>
        </p:txBody>
      </p:sp>
      <p:sp>
        <p:nvSpPr>
          <p:cNvPr id="25" name="Rectangle 24">
            <a:extLst>
              <a:ext uri="{FF2B5EF4-FFF2-40B4-BE49-F238E27FC236}">
                <a16:creationId xmlns:a16="http://schemas.microsoft.com/office/drawing/2014/main" id="{DB892D18-96CB-6A47-B79A-F2F1DFF0329B}"/>
              </a:ext>
            </a:extLst>
          </p:cNvPr>
          <p:cNvSpPr/>
          <p:nvPr/>
        </p:nvSpPr>
        <p:spPr>
          <a:xfrm>
            <a:off x="6021284" y="5704871"/>
            <a:ext cx="5133135" cy="338554"/>
          </a:xfrm>
          <a:prstGeom prst="rect">
            <a:avLst/>
          </a:prstGeom>
        </p:spPr>
        <p:txBody>
          <a:bodyPr wrap="none">
            <a:spAutoFit/>
          </a:bodyPr>
          <a:lstStyle/>
          <a:p>
            <a:pPr algn="ctr"/>
            <a:r>
              <a:rPr lang="en-US" sz="1600" dirty="0">
                <a:latin typeface="Proxima Nova Rg" panose="02000506030000020004" pitchFamily="2" charset="0"/>
              </a:rPr>
              <a:t>Figure 1: Sample SLDP RAD project courtesy of EG1003</a:t>
            </a:r>
          </a:p>
        </p:txBody>
      </p:sp>
      <p:sp>
        <p:nvSpPr>
          <p:cNvPr id="14" name="Title 1">
            <a:extLst>
              <a:ext uri="{FF2B5EF4-FFF2-40B4-BE49-F238E27FC236}">
                <a16:creationId xmlns:a16="http://schemas.microsoft.com/office/drawing/2014/main" id="{0D10144E-90CE-4DBB-9EAE-D250F7C0B420}"/>
              </a:ext>
            </a:extLst>
          </p:cNvPr>
          <p:cNvSpPr txBox="1">
            <a:spLocks/>
          </p:cNvSpPr>
          <p:nvPr/>
        </p:nvSpPr>
        <p:spPr>
          <a:xfrm>
            <a:off x="564107" y="755213"/>
            <a:ext cx="11063786" cy="1437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3030000020004" pitchFamily="2" charset="0"/>
              </a:rPr>
              <a:t>SEMESTER-LONG DESIGN PROJECT (SLDP)</a:t>
            </a:r>
          </a:p>
        </p:txBody>
      </p:sp>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Tree>
    <p:extLst>
      <p:ext uri="{BB962C8B-B14F-4D97-AF65-F5344CB8AC3E}">
        <p14:creationId xmlns:p14="http://schemas.microsoft.com/office/powerpoint/2010/main" val="2020431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82548C32-7616-3A43-9F2A-2A2BE3FE1CA6}"/>
              </a:ext>
            </a:extLst>
          </p:cNvPr>
          <p:cNvSpPr/>
          <p:nvPr/>
        </p:nvSpPr>
        <p:spPr>
          <a:xfrm>
            <a:off x="941113" y="1891145"/>
            <a:ext cx="11154281" cy="3693319"/>
          </a:xfrm>
          <a:prstGeom prst="rect">
            <a:avLst/>
          </a:prstGeom>
        </p:spPr>
        <p:txBody>
          <a:bodyPr wrap="square">
            <a:spAutoFit/>
          </a:bodyPr>
          <a:lstStyle/>
          <a:p>
            <a:r>
              <a:rPr lang="en-US" sz="2800" dirty="0">
                <a:solidFill>
                  <a:schemeClr val="accent6"/>
                </a:solidFill>
                <a:latin typeface="Proxima Nova Lt" panose="02000506030000020004" pitchFamily="50" charset="0"/>
              </a:rPr>
              <a:t>Lecture</a:t>
            </a:r>
          </a:p>
          <a:p>
            <a:pPr marL="800100" lvl="1" indent="-342900">
              <a:spcAft>
                <a:spcPts val="600"/>
              </a:spcAft>
              <a:buFont typeface="Arial" panose="020B0604020202020204" pitchFamily="34" charset="0"/>
              <a:buChar char="•"/>
            </a:pPr>
            <a:r>
              <a:rPr lang="en-US" sz="2800" dirty="0">
                <a:latin typeface="Proxima Nova Rg" panose="02000506030000020004" pitchFamily="2" charset="0"/>
              </a:rPr>
              <a:t>Attendance recorded via ID Scan</a:t>
            </a:r>
          </a:p>
          <a:p>
            <a:pPr>
              <a:spcAft>
                <a:spcPts val="600"/>
              </a:spcAft>
            </a:pPr>
            <a:r>
              <a:rPr lang="en-US" sz="2800" dirty="0">
                <a:solidFill>
                  <a:schemeClr val="accent6"/>
                </a:solidFill>
                <a:latin typeface="Proxima Nova Lt" panose="02000506030000020004" pitchFamily="50" charset="0"/>
              </a:rPr>
              <a:t>Laboratory</a:t>
            </a:r>
          </a:p>
          <a:p>
            <a:pPr marL="800100" lvl="1" indent="-342900">
              <a:buFont typeface="Arial" panose="020B0604020202020204" pitchFamily="34" charset="0"/>
              <a:buChar char="•"/>
            </a:pPr>
            <a:r>
              <a:rPr lang="en-US" sz="2800" dirty="0">
                <a:latin typeface="Proxima Nova Rg" panose="02000506030000020004" pitchFamily="2" charset="0"/>
              </a:rPr>
              <a:t>Attendance recorded via ID Scan</a:t>
            </a:r>
          </a:p>
          <a:p>
            <a:r>
              <a:rPr lang="en-US" sz="2800" dirty="0">
                <a:solidFill>
                  <a:schemeClr val="accent6"/>
                </a:solidFill>
                <a:latin typeface="Proxima Nova Lt" panose="02000506030000020004" pitchFamily="50" charset="0"/>
              </a:rPr>
              <a:t>Recitation</a:t>
            </a:r>
          </a:p>
          <a:p>
            <a:pPr marL="800100" lvl="1" indent="-342900">
              <a:buFont typeface="Arial" panose="020B0604020202020204" pitchFamily="34" charset="0"/>
              <a:buChar char="•"/>
            </a:pPr>
            <a:r>
              <a:rPr lang="en-US" sz="2800" dirty="0">
                <a:latin typeface="Proxima Nova Rg" panose="02000506030000020004" pitchFamily="2" charset="0"/>
              </a:rPr>
              <a:t>Unexcused absences result in 0 on presentation</a:t>
            </a:r>
          </a:p>
          <a:p>
            <a:pPr marL="800100" lvl="1" indent="-342900">
              <a:buFont typeface="Arial" panose="020B0604020202020204" pitchFamily="34" charset="0"/>
              <a:buChar char="•"/>
            </a:pPr>
            <a:r>
              <a:rPr lang="en-US" sz="2800" dirty="0">
                <a:latin typeface="Proxima Nova Rg" panose="02000506030000020004" pitchFamily="2" charset="0"/>
              </a:rPr>
              <a:t>Door “shuts” 10 minutes into class</a:t>
            </a:r>
          </a:p>
          <a:p>
            <a:pPr marL="800100" lvl="1" indent="-342900">
              <a:buFont typeface="Arial" panose="020B0604020202020204" pitchFamily="34" charset="0"/>
              <a:buChar char="•"/>
            </a:pPr>
            <a:r>
              <a:rPr lang="en-US" sz="2800" dirty="0">
                <a:latin typeface="Proxima Nova Rg" panose="02000506030000020004" pitchFamily="2" charset="0"/>
              </a:rPr>
              <a:t>Your group will present without you </a:t>
            </a:r>
          </a:p>
        </p:txBody>
      </p:sp>
      <p:sp>
        <p:nvSpPr>
          <p:cNvPr id="13" name="Title 1">
            <a:extLst>
              <a:ext uri="{FF2B5EF4-FFF2-40B4-BE49-F238E27FC236}">
                <a16:creationId xmlns:a16="http://schemas.microsoft.com/office/drawing/2014/main" id="{60B027E9-1156-47A0-A790-60F8A5BE6D6E}"/>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Tree>
    <p:extLst>
      <p:ext uri="{BB962C8B-B14F-4D97-AF65-F5344CB8AC3E}">
        <p14:creationId xmlns:p14="http://schemas.microsoft.com/office/powerpoint/2010/main" val="647905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82548C32-7616-3A43-9F2A-2A2BE3FE1CA6}"/>
              </a:ext>
            </a:extLst>
          </p:cNvPr>
          <p:cNvSpPr/>
          <p:nvPr/>
        </p:nvSpPr>
        <p:spPr>
          <a:xfrm>
            <a:off x="564107" y="2407493"/>
            <a:ext cx="7306264"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Notify </a:t>
            </a:r>
            <a:r>
              <a:rPr lang="en-US" sz="2800" dirty="0">
                <a:solidFill>
                  <a:schemeClr val="accent6"/>
                </a:solidFill>
                <a:latin typeface="Proxima Nova Lt" panose="02000506030000020004" pitchFamily="50" charset="0"/>
              </a:rPr>
              <a:t>Professor</a:t>
            </a:r>
            <a:r>
              <a:rPr lang="en-US" sz="2800" b="1" dirty="0">
                <a:latin typeface="Proxima Nova Rg" panose="02000506030000020004" pitchFamily="2" charset="0"/>
              </a:rPr>
              <a:t> </a:t>
            </a:r>
            <a:r>
              <a:rPr lang="en-US" sz="2800" dirty="0">
                <a:latin typeface="Proxima Nova Rg" panose="02000506030000020004" pitchFamily="2" charset="0"/>
              </a:rPr>
              <a:t>and </a:t>
            </a:r>
            <a:r>
              <a:rPr lang="en-US" sz="2800" dirty="0">
                <a:solidFill>
                  <a:schemeClr val="accent6"/>
                </a:solidFill>
                <a:latin typeface="Proxima Nova Lt" panose="02000506030000020004" pitchFamily="50" charset="0"/>
              </a:rPr>
              <a:t>Recitation TA</a:t>
            </a:r>
            <a:r>
              <a:rPr lang="en-US" sz="2800" dirty="0">
                <a:solidFill>
                  <a:schemeClr val="accent6"/>
                </a:solidFill>
                <a:latin typeface="Proxima Nova Rg" panose="02000506030000020004" pitchFamily="2" charset="0"/>
              </a:rPr>
              <a:t> </a:t>
            </a:r>
            <a:r>
              <a:rPr lang="en-US" sz="2800" dirty="0">
                <a:latin typeface="Proxima Nova Rg" panose="02000506030000020004" pitchFamily="2" charset="0"/>
              </a:rPr>
              <a:t>in advance of absence</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Excused absences processed through NYU Tandon Student Affairs</a:t>
            </a:r>
          </a:p>
        </p:txBody>
      </p:sp>
      <p:sp>
        <p:nvSpPr>
          <p:cNvPr id="3" name="Rectangle 2">
            <a:extLst>
              <a:ext uri="{FF2B5EF4-FFF2-40B4-BE49-F238E27FC236}">
                <a16:creationId xmlns:a16="http://schemas.microsoft.com/office/drawing/2014/main" id="{0D13FEE3-7589-3749-BC32-BF1884CD46AD}"/>
              </a:ext>
            </a:extLst>
          </p:cNvPr>
          <p:cNvSpPr/>
          <p:nvPr/>
        </p:nvSpPr>
        <p:spPr>
          <a:xfrm>
            <a:off x="440962" y="5318022"/>
            <a:ext cx="8613058" cy="523220"/>
          </a:xfrm>
          <a:prstGeom prst="rect">
            <a:avLst/>
          </a:prstGeom>
        </p:spPr>
        <p:txBody>
          <a:bodyPr wrap="square">
            <a:spAutoFit/>
          </a:bodyPr>
          <a:lstStyle/>
          <a:p>
            <a:pPr algn="ctr"/>
            <a:r>
              <a:rPr lang="en-US" sz="2800" dirty="0">
                <a:latin typeface="Proxima Nova Lt" panose="02000506030000020004" pitchFamily="50" charset="0"/>
              </a:rPr>
              <a:t>Full absence &amp; tardy policies on the </a:t>
            </a:r>
            <a:r>
              <a:rPr lang="en-US" sz="2800" dirty="0">
                <a:latin typeface="Proxima Nova Lt" panose="02000506030000020004" pitchFamily="50" charset="0"/>
                <a:hlinkClick r:id="rId3"/>
              </a:rPr>
              <a:t>EG1003 Manual</a:t>
            </a:r>
            <a:r>
              <a:rPr lang="en-US" sz="2800" dirty="0">
                <a:latin typeface="Proxima Nova Lt" panose="02000506030000020004" pitchFamily="50" charset="0"/>
              </a:rPr>
              <a:t> </a:t>
            </a:r>
          </a:p>
        </p:txBody>
      </p:sp>
      <p:pic>
        <p:nvPicPr>
          <p:cNvPr id="6" name="Graphic 5" descr="Alarm clock">
            <a:extLst>
              <a:ext uri="{FF2B5EF4-FFF2-40B4-BE49-F238E27FC236}">
                <a16:creationId xmlns:a16="http://schemas.microsoft.com/office/drawing/2014/main" id="{A80E6953-621C-D749-B574-D0B8D4CC3A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0449" y="1691427"/>
            <a:ext cx="3475146" cy="3475146"/>
          </a:xfrm>
          <a:prstGeom prst="rect">
            <a:avLst/>
          </a:prstGeom>
        </p:spPr>
      </p:pic>
      <p:sp>
        <p:nvSpPr>
          <p:cNvPr id="14" name="Title 1">
            <a:extLst>
              <a:ext uri="{FF2B5EF4-FFF2-40B4-BE49-F238E27FC236}">
                <a16:creationId xmlns:a16="http://schemas.microsoft.com/office/drawing/2014/main" id="{873AD300-BF32-4B3E-AF03-FD1713B8E442}"/>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spTree>
    <p:extLst>
      <p:ext uri="{BB962C8B-B14F-4D97-AF65-F5344CB8AC3E}">
        <p14:creationId xmlns:p14="http://schemas.microsoft.com/office/powerpoint/2010/main" val="125796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54781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graphicFrame>
        <p:nvGraphicFramePr>
          <p:cNvPr id="10" name="Table 9">
            <a:extLst>
              <a:ext uri="{FF2B5EF4-FFF2-40B4-BE49-F238E27FC236}">
                <a16:creationId xmlns:a16="http://schemas.microsoft.com/office/drawing/2014/main" id="{D5C9520C-468F-7D4C-9573-0B560214D907}"/>
              </a:ext>
            </a:extLst>
          </p:cNvPr>
          <p:cNvGraphicFramePr>
            <a:graphicFrameLocks noGrp="1"/>
          </p:cNvGraphicFramePr>
          <p:nvPr/>
        </p:nvGraphicFramePr>
        <p:xfrm>
          <a:off x="231280" y="2036908"/>
          <a:ext cx="11723914" cy="3627120"/>
        </p:xfrm>
        <a:graphic>
          <a:graphicData uri="http://schemas.openxmlformats.org/drawingml/2006/table">
            <a:tbl>
              <a:tblPr firstRow="1" bandRow="1">
                <a:tableStyleId>{93296810-A885-4BE3-A3E7-6D5BEEA58F35}</a:tableStyleId>
              </a:tblPr>
              <a:tblGrid>
                <a:gridCol w="6314242">
                  <a:extLst>
                    <a:ext uri="{9D8B030D-6E8A-4147-A177-3AD203B41FA5}">
                      <a16:colId xmlns:a16="http://schemas.microsoft.com/office/drawing/2014/main" val="2500531765"/>
                    </a:ext>
                  </a:extLst>
                </a:gridCol>
                <a:gridCol w="5409672">
                  <a:extLst>
                    <a:ext uri="{9D8B030D-6E8A-4147-A177-3AD203B41FA5}">
                      <a16:colId xmlns:a16="http://schemas.microsoft.com/office/drawing/2014/main" val="3485823830"/>
                    </a:ext>
                  </a:extLst>
                </a:gridCol>
              </a:tblGrid>
              <a:tr h="370840">
                <a:tc>
                  <a:txBody>
                    <a:bodyPr/>
                    <a:lstStyle/>
                    <a:p>
                      <a:pPr algn="ctr"/>
                      <a:r>
                        <a:rPr lang="en-US" sz="2800" b="0" i="0" dirty="0">
                          <a:latin typeface="Proxima Nova Lt" panose="02000506030000020004" pitchFamily="50" charset="0"/>
                        </a:rPr>
                        <a:t>Item</a:t>
                      </a:r>
                    </a:p>
                  </a:txBody>
                  <a:tcPr/>
                </a:tc>
                <a:tc>
                  <a:txBody>
                    <a:bodyPr/>
                    <a:lstStyle/>
                    <a:p>
                      <a:pPr algn="ctr"/>
                      <a:r>
                        <a:rPr lang="en-US" sz="2800" b="0" i="0" dirty="0">
                          <a:latin typeface="Proxima Nova Lt" panose="02000506030000020004" pitchFamily="50" charset="0"/>
                        </a:rPr>
                        <a:t>Percentage of Grade</a:t>
                      </a:r>
                    </a:p>
                  </a:txBody>
                  <a:tcPr/>
                </a:tc>
                <a:extLst>
                  <a:ext uri="{0D108BD9-81ED-4DB2-BD59-A6C34878D82A}">
                    <a16:rowId xmlns:a16="http://schemas.microsoft.com/office/drawing/2014/main" val="1879590799"/>
                  </a:ext>
                </a:extLst>
              </a:tr>
              <a:tr h="370840">
                <a:tc>
                  <a:txBody>
                    <a:bodyPr/>
                    <a:lstStyle/>
                    <a:p>
                      <a:pPr algn="ctr"/>
                      <a:r>
                        <a:rPr lang="en-US" sz="2800" b="0" i="0" dirty="0">
                          <a:latin typeface="Proxima Nova Rg" panose="02000506030000020004" pitchFamily="2" charset="0"/>
                        </a:rPr>
                        <a:t>TA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val="1025994798"/>
                  </a:ext>
                </a:extLst>
              </a:tr>
              <a:tr h="370840">
                <a:tc>
                  <a:txBody>
                    <a:bodyPr/>
                    <a:lstStyle/>
                    <a:p>
                      <a:pPr algn="ctr"/>
                      <a:r>
                        <a:rPr lang="en-US" sz="2800" b="0" i="0" dirty="0">
                          <a:latin typeface="Proxima Nova Rg" panose="02000506030000020004" pitchFamily="2" charset="0"/>
                        </a:rPr>
                        <a:t>WC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val="981557697"/>
                  </a:ext>
                </a:extLst>
              </a:tr>
              <a:tr h="370840">
                <a:tc>
                  <a:txBody>
                    <a:bodyPr/>
                    <a:lstStyle/>
                    <a:p>
                      <a:pPr algn="ctr"/>
                      <a:r>
                        <a:rPr lang="en-US" sz="2800" b="0" i="0" dirty="0">
                          <a:latin typeface="Proxima Nova Rg" panose="02000506030000020004" pitchFamily="2" charset="0"/>
                        </a:rPr>
                        <a:t>Lab Quizzes</a:t>
                      </a:r>
                    </a:p>
                  </a:txBody>
                  <a:tcPr/>
                </a:tc>
                <a:tc>
                  <a:txBody>
                    <a:bodyPr/>
                    <a:lstStyle/>
                    <a:p>
                      <a:pPr algn="ctr"/>
                      <a:r>
                        <a:rPr lang="en-US" sz="2800" b="0" i="0" dirty="0">
                          <a:latin typeface="Proxima Nova Rg" panose="02000506030000020004" pitchFamily="2" charset="0"/>
                        </a:rPr>
                        <a:t>5%</a:t>
                      </a:r>
                    </a:p>
                  </a:txBody>
                  <a:tcPr/>
                </a:tc>
                <a:extLst>
                  <a:ext uri="{0D108BD9-81ED-4DB2-BD59-A6C34878D82A}">
                    <a16:rowId xmlns:a16="http://schemas.microsoft.com/office/drawing/2014/main" val="3145502959"/>
                  </a:ext>
                </a:extLst>
              </a:tr>
              <a:tr h="370840">
                <a:tc>
                  <a:txBody>
                    <a:bodyPr/>
                    <a:lstStyle/>
                    <a:p>
                      <a:pPr algn="ctr"/>
                      <a:r>
                        <a:rPr lang="en-US" sz="2800" b="0" i="0" dirty="0">
                          <a:latin typeface="Proxima Nova Rg" panose="02000506030000020004" pitchFamily="2" charset="0"/>
                        </a:rPr>
                        <a:t>Recitation Presentations</a:t>
                      </a:r>
                    </a:p>
                  </a:txBody>
                  <a:tcPr/>
                </a:tc>
                <a:tc>
                  <a:txBody>
                    <a:bodyPr/>
                    <a:lstStyle/>
                    <a:p>
                      <a:pPr algn="ctr"/>
                      <a:r>
                        <a:rPr lang="en-US" sz="2800" b="0" i="0" dirty="0">
                          <a:latin typeface="Proxima Nova Rg" panose="02000506030000020004" pitchFamily="2" charset="0"/>
                        </a:rPr>
                        <a:t>15%</a:t>
                      </a:r>
                    </a:p>
                  </a:txBody>
                  <a:tcPr/>
                </a:tc>
                <a:extLst>
                  <a:ext uri="{0D108BD9-81ED-4DB2-BD59-A6C34878D82A}">
                    <a16:rowId xmlns:a16="http://schemas.microsoft.com/office/drawing/2014/main" val="2578067974"/>
                  </a:ext>
                </a:extLst>
              </a:tr>
              <a:tr h="370840">
                <a:tc>
                  <a:txBody>
                    <a:bodyPr/>
                    <a:lstStyle/>
                    <a:p>
                      <a:pPr algn="ctr"/>
                      <a:r>
                        <a:rPr lang="en-US" sz="2800" b="0" i="0" dirty="0">
                          <a:latin typeface="Proxima Nova Rg" panose="02000506030000020004" pitchFamily="2" charset="0"/>
                        </a:rPr>
                        <a:t>Semester-Long Design Project</a:t>
                      </a:r>
                    </a:p>
                  </a:txBody>
                  <a:tcPr/>
                </a:tc>
                <a:tc>
                  <a:txBody>
                    <a:bodyPr/>
                    <a:lstStyle/>
                    <a:p>
                      <a:pPr algn="ctr"/>
                      <a:r>
                        <a:rPr lang="en-US" sz="2800" b="0" i="0" dirty="0">
                          <a:latin typeface="Proxima Nova Rg" panose="02000506030000020004" pitchFamily="2" charset="0"/>
                        </a:rPr>
                        <a:t>30%</a:t>
                      </a:r>
                    </a:p>
                  </a:txBody>
                  <a:tcPr/>
                </a:tc>
                <a:extLst>
                  <a:ext uri="{0D108BD9-81ED-4DB2-BD59-A6C34878D82A}">
                    <a16:rowId xmlns:a16="http://schemas.microsoft.com/office/drawing/2014/main" val="653458109"/>
                  </a:ext>
                </a:extLst>
              </a:tr>
              <a:tr h="370840">
                <a:tc>
                  <a:txBody>
                    <a:bodyPr/>
                    <a:lstStyle/>
                    <a:p>
                      <a:pPr algn="ctr"/>
                      <a:r>
                        <a:rPr lang="en-US" sz="2800" b="0" i="0" dirty="0">
                          <a:latin typeface="Proxima Nova Rg" panose="02000506030000020004" pitchFamily="2" charset="0"/>
                        </a:rPr>
                        <a:t>Lecture Attendance</a:t>
                      </a:r>
                    </a:p>
                  </a:txBody>
                  <a:tcPr/>
                </a:tc>
                <a:tc>
                  <a:txBody>
                    <a:bodyPr/>
                    <a:lstStyle/>
                    <a:p>
                      <a:pPr algn="ctr"/>
                      <a:r>
                        <a:rPr lang="en-US" sz="2800" b="0" i="0" dirty="0">
                          <a:latin typeface="Proxima Nova Rg" panose="02000506030000020004" pitchFamily="2" charset="0"/>
                        </a:rPr>
                        <a:t>10% </a:t>
                      </a:r>
                    </a:p>
                  </a:txBody>
                  <a:tcPr/>
                </a:tc>
                <a:extLst>
                  <a:ext uri="{0D108BD9-81ED-4DB2-BD59-A6C34878D82A}">
                    <a16:rowId xmlns:a16="http://schemas.microsoft.com/office/drawing/2014/main" val="291945149"/>
                  </a:ext>
                </a:extLst>
              </a:tr>
            </a:tbl>
          </a:graphicData>
        </a:graphic>
      </p:graphicFrame>
      <p:sp>
        <p:nvSpPr>
          <p:cNvPr id="14" name="Title 1">
            <a:extLst>
              <a:ext uri="{FF2B5EF4-FFF2-40B4-BE49-F238E27FC236}">
                <a16:creationId xmlns:a16="http://schemas.microsoft.com/office/drawing/2014/main" id="{446C51E4-7188-490D-892C-85457F08776E}"/>
              </a:ext>
            </a:extLst>
          </p:cNvPr>
          <p:cNvSpPr txBox="1">
            <a:spLocks/>
          </p:cNvSpPr>
          <p:nvPr/>
        </p:nvSpPr>
        <p:spPr>
          <a:xfrm>
            <a:off x="561344" y="61646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GRADING BREAKDOWN</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16</a:t>
            </a:r>
          </a:p>
        </p:txBody>
      </p:sp>
    </p:spTree>
    <p:extLst>
      <p:ext uri="{BB962C8B-B14F-4D97-AF65-F5344CB8AC3E}">
        <p14:creationId xmlns:p14="http://schemas.microsoft.com/office/powerpoint/2010/main" val="700937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773073" y="2083021"/>
            <a:ext cx="5849266" cy="3917892"/>
          </a:xfrm>
        </p:spPr>
        <p:txBody>
          <a:bodyPr anchor="ctr">
            <a:normAutofit/>
          </a:bodyPr>
          <a:lstStyle/>
          <a:p>
            <a:pPr algn="l"/>
            <a:r>
              <a:rPr lang="en-US" sz="3200" dirty="0">
                <a:solidFill>
                  <a:schemeClr val="accent6"/>
                </a:solidFill>
                <a:latin typeface="Proxima Nova Lt" panose="02000506030000020004" pitchFamily="50" charset="0"/>
              </a:rPr>
              <a:t>EG1003 Website</a:t>
            </a:r>
            <a:br>
              <a:rPr lang="en-US" sz="3200" dirty="0">
                <a:solidFill>
                  <a:schemeClr val="accent6"/>
                </a:solidFill>
                <a:latin typeface="Proxima Nova Lt" panose="02000506030000020004" pitchFamily="50" charset="0"/>
              </a:rPr>
            </a:br>
            <a:r>
              <a:rPr lang="en-US" sz="3200" dirty="0">
                <a:solidFill>
                  <a:schemeClr val="accent6"/>
                </a:solidFill>
                <a:latin typeface="Proxima Nova Lt" panose="02000506030000020004" pitchFamily="50" charset="0"/>
              </a:rPr>
              <a:t>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Assignment submission</a:t>
            </a:r>
          </a:p>
          <a:p>
            <a:pPr marL="457200" indent="-457200" algn="l">
              <a:buFont typeface="Arial" panose="020B0604020202020204" pitchFamily="34" charset="0"/>
              <a:buChar char="•"/>
            </a:pPr>
            <a:r>
              <a:rPr lang="en-US" sz="2800" dirty="0">
                <a:latin typeface="Proxima Nova Rg" panose="02000506030000020004" pitchFamily="2" charset="0"/>
              </a:rPr>
              <a:t>Course announcements</a:t>
            </a:r>
          </a:p>
          <a:p>
            <a:pPr marL="457200" indent="-457200" algn="l">
              <a:buFont typeface="Arial" panose="020B0604020202020204" pitchFamily="34" charset="0"/>
              <a:buChar char="•"/>
            </a:pPr>
            <a:r>
              <a:rPr lang="en-US" sz="2800" dirty="0">
                <a:latin typeface="Proxima Nova Rg" panose="02000506030000020004" pitchFamily="2" charset="0"/>
              </a:rPr>
              <a:t>Syllabus &amp; schedule</a:t>
            </a:r>
          </a:p>
          <a:p>
            <a:pPr marL="457200" indent="-457200" algn="l">
              <a:buFont typeface="Arial" panose="020B0604020202020204" pitchFamily="34" charset="0"/>
              <a:buChar char="•"/>
            </a:pPr>
            <a:r>
              <a:rPr lang="en-US" sz="2800" dirty="0">
                <a:latin typeface="Proxima Nova Rg" panose="02000506030000020004" pitchFamily="2" charset="0"/>
              </a:rPr>
              <a:t>Grades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4" name="Subtitle 2">
            <a:extLst>
              <a:ext uri="{FF2B5EF4-FFF2-40B4-BE49-F238E27FC236}">
                <a16:creationId xmlns:a16="http://schemas.microsoft.com/office/drawing/2014/main" id="{80F736FA-C3C2-CA4D-983E-31AEEE0C9F49}"/>
              </a:ext>
            </a:extLst>
          </p:cNvPr>
          <p:cNvSpPr txBox="1">
            <a:spLocks/>
          </p:cNvSpPr>
          <p:nvPr/>
        </p:nvSpPr>
        <p:spPr>
          <a:xfrm>
            <a:off x="6135189" y="2337293"/>
            <a:ext cx="584926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accent6"/>
                </a:solidFill>
                <a:latin typeface="Proxima Nova Lt" panose="02000506030000020004" pitchFamily="50" charset="0"/>
              </a:rPr>
              <a:t>EG1003 Lab Manual manual.eg.poly.edu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Lab &amp; project information</a:t>
            </a:r>
          </a:p>
          <a:p>
            <a:pPr marL="457200" indent="-457200" algn="l">
              <a:buFont typeface="Arial" panose="020B0604020202020204" pitchFamily="34" charset="0"/>
              <a:buChar char="•"/>
            </a:pPr>
            <a:r>
              <a:rPr lang="en-US" sz="2800" dirty="0">
                <a:latin typeface="Proxima Nova Rg" panose="02000506030000020004" pitchFamily="2" charset="0"/>
              </a:rPr>
              <a:t>Course material</a:t>
            </a:r>
          </a:p>
          <a:p>
            <a:pPr marL="457200" indent="-457200" algn="l">
              <a:buFont typeface="Arial" panose="020B0604020202020204" pitchFamily="34" charset="0"/>
              <a:buChar char="•"/>
            </a:pPr>
            <a:r>
              <a:rPr lang="en-US" sz="2800" dirty="0">
                <a:latin typeface="Proxima Nova Rg" panose="02000506030000020004" pitchFamily="2" charset="0"/>
              </a:rPr>
              <a:t>Course policies</a:t>
            </a:r>
          </a:p>
          <a:p>
            <a:pPr marL="457200" indent="-457200" algn="l">
              <a:buFont typeface="Arial" panose="020B0604020202020204" pitchFamily="34" charset="0"/>
              <a:buChar char="•"/>
            </a:pPr>
            <a:r>
              <a:rPr lang="en-US" sz="2800" dirty="0">
                <a:latin typeface="Proxima Nova Rg" panose="02000506030000020004" pitchFamily="2" charset="0"/>
              </a:rPr>
              <a:t>Help and how-</a:t>
            </a:r>
            <a:r>
              <a:rPr lang="en-US" sz="2800" dirty="0" err="1">
                <a:latin typeface="Proxima Nova Rg" panose="02000506030000020004" pitchFamily="2" charset="0"/>
              </a:rPr>
              <a:t>tos</a:t>
            </a:r>
            <a:endParaRPr lang="en-US" sz="2800" dirty="0">
              <a:latin typeface="Proxima Nova Rg" panose="02000506030000020004" pitchFamily="2" charset="0"/>
            </a:endParaRPr>
          </a:p>
          <a:p>
            <a:pPr marL="457200" indent="-457200" algn="l">
              <a:buFont typeface="Arial" panose="020B0604020202020204" pitchFamily="34" charset="0"/>
              <a:buChar char="•"/>
            </a:pPr>
            <a:endParaRPr lang="en-US" sz="3200" b="1" dirty="0">
              <a:latin typeface="Proxima Nova Rg" panose="02000506030000020004" pitchFamily="2" charset="0"/>
            </a:endParaRPr>
          </a:p>
        </p:txBody>
      </p:sp>
      <p:sp>
        <p:nvSpPr>
          <p:cNvPr id="15" name="Title 1">
            <a:extLst>
              <a:ext uri="{FF2B5EF4-FFF2-40B4-BE49-F238E27FC236}">
                <a16:creationId xmlns:a16="http://schemas.microsoft.com/office/drawing/2014/main" id="{BB16AFCA-9A34-41AE-B6F7-D37C3BDF45B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RESOURCES</a:t>
            </a:r>
          </a:p>
        </p:txBody>
      </p:sp>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17</a:t>
            </a:r>
          </a:p>
        </p:txBody>
      </p:sp>
    </p:spTree>
    <p:extLst>
      <p:ext uri="{BB962C8B-B14F-4D97-AF65-F5344CB8AC3E}">
        <p14:creationId xmlns:p14="http://schemas.microsoft.com/office/powerpoint/2010/main" val="3666688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r>
              <a:rPr lang="en-US" dirty="0">
                <a:latin typeface="Gotham Medium" pitchFamily="50" charset="0"/>
              </a:rPr>
              <a:t>?</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0309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itchFamily="50" charset="0"/>
              </a:rPr>
              <a:t>ACADEMIC HONESTY &amp; PLAGIARISM </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67494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5" name="TextBox 4">
            <a:extLst>
              <a:ext uri="{FF2B5EF4-FFF2-40B4-BE49-F238E27FC236}">
                <a16:creationId xmlns:a16="http://schemas.microsoft.com/office/drawing/2014/main" id="{13B4753A-395F-0748-9C4B-86922FCF7F9D}"/>
              </a:ext>
            </a:extLst>
          </p:cNvPr>
          <p:cNvSpPr txBox="1"/>
          <p:nvPr/>
        </p:nvSpPr>
        <p:spPr>
          <a:xfrm>
            <a:off x="10200060" y="1889657"/>
            <a:ext cx="172025" cy="345775"/>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35137B5-9A84-854C-99EA-E3FC4D054BEE}"/>
              </a:ext>
            </a:extLst>
          </p:cNvPr>
          <p:cNvSpPr txBox="1"/>
          <p:nvPr/>
        </p:nvSpPr>
        <p:spPr>
          <a:xfrm>
            <a:off x="498764" y="1532164"/>
            <a:ext cx="10853394" cy="757130"/>
          </a:xfrm>
          <a:prstGeom prst="rect">
            <a:avLst/>
          </a:prstGeom>
          <a:noFill/>
        </p:spPr>
        <p:txBody>
          <a:bodyPr wrap="square" rtlCol="0">
            <a:spAutoFit/>
          </a:bodyPr>
          <a:lstStyle/>
          <a:p>
            <a:pPr algn="ctr">
              <a:lnSpc>
                <a:spcPct val="90000"/>
              </a:lnSpc>
              <a:spcBef>
                <a:spcPts val="1000"/>
              </a:spcBef>
            </a:pPr>
            <a:r>
              <a:rPr lang="en-US" sz="2400" dirty="0">
                <a:solidFill>
                  <a:srgbClr val="57068C"/>
                </a:solidFill>
                <a:latin typeface="Proxima Nova Lt" panose="02000506030000020004" pitchFamily="50" charset="0"/>
              </a:rPr>
              <a:t>NYU Code of Conduct: </a:t>
            </a:r>
            <a:r>
              <a:rPr lang="en-US" sz="2400" dirty="0">
                <a:solidFill>
                  <a:srgbClr val="57068C"/>
                </a:solidFill>
                <a:latin typeface="Proxima Nova Rg" panose="02000506030000020004" pitchFamily="2" charset="0"/>
              </a:rPr>
              <a:t>Misrepresentation, deception, dishonesty, or any act of falsification to influence academic evaluation</a:t>
            </a:r>
          </a:p>
        </p:txBody>
      </p:sp>
      <p:graphicFrame>
        <p:nvGraphicFramePr>
          <p:cNvPr id="26" name="Diagram 25">
            <a:extLst>
              <a:ext uri="{FF2B5EF4-FFF2-40B4-BE49-F238E27FC236}">
                <a16:creationId xmlns:a16="http://schemas.microsoft.com/office/drawing/2014/main" id="{1A57AC3F-B209-DF49-88D2-61E9B32DAFA0}"/>
              </a:ext>
            </a:extLst>
          </p:cNvPr>
          <p:cNvGraphicFramePr/>
          <p:nvPr>
            <p:extLst>
              <p:ext uri="{D42A27DB-BD31-4B8C-83A1-F6EECF244321}">
                <p14:modId xmlns:p14="http://schemas.microsoft.com/office/powerpoint/2010/main" val="4142732830"/>
              </p:ext>
            </p:extLst>
          </p:nvPr>
        </p:nvGraphicFramePr>
        <p:xfrm>
          <a:off x="420209" y="2357195"/>
          <a:ext cx="5244256" cy="3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2" name="Diagram 31">
            <a:extLst>
              <a:ext uri="{FF2B5EF4-FFF2-40B4-BE49-F238E27FC236}">
                <a16:creationId xmlns:a16="http://schemas.microsoft.com/office/drawing/2014/main" id="{CF116654-5D89-DE4D-A520-27A8CF06284C}"/>
              </a:ext>
            </a:extLst>
          </p:cNvPr>
          <p:cNvGraphicFramePr/>
          <p:nvPr>
            <p:extLst>
              <p:ext uri="{D42A27DB-BD31-4B8C-83A1-F6EECF244321}">
                <p14:modId xmlns:p14="http://schemas.microsoft.com/office/powerpoint/2010/main" val="1619237858"/>
              </p:ext>
            </p:extLst>
          </p:nvPr>
        </p:nvGraphicFramePr>
        <p:xfrm>
          <a:off x="6301646" y="2406542"/>
          <a:ext cx="5416742" cy="3479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itle 1">
            <a:extLst>
              <a:ext uri="{FF2B5EF4-FFF2-40B4-BE49-F238E27FC236}">
                <a16:creationId xmlns:a16="http://schemas.microsoft.com/office/drawing/2014/main" id="{961658E7-D1B5-4DF2-9B60-E7A4BCAF6539}"/>
              </a:ext>
            </a:extLst>
          </p:cNvPr>
          <p:cNvSpPr>
            <a:spLocks noGrp="1"/>
          </p:cNvSpPr>
          <p:nvPr>
            <p:ph type="ctrTitle"/>
          </p:nvPr>
        </p:nvSpPr>
        <p:spPr>
          <a:xfrm>
            <a:off x="0" y="670557"/>
            <a:ext cx="12192000" cy="965147"/>
          </a:xfrm>
        </p:spPr>
        <p:txBody>
          <a:bodyPr anchor="t">
            <a:noAutofit/>
          </a:bodyPr>
          <a:lstStyle/>
          <a:p>
            <a:r>
              <a:rPr lang="en-US" sz="5000" dirty="0">
                <a:latin typeface="Gotham Medium" panose="02000603030000020004" pitchFamily="2" charset="0"/>
              </a:rPr>
              <a:t>WHAT IS ACADEMIC DISHONESTY?</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66053" y="6432287"/>
            <a:ext cx="1229341" cy="336532"/>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1030054" y="5914567"/>
            <a:ext cx="901337" cy="338554"/>
          </a:xfrm>
          <a:prstGeom prst="rect">
            <a:avLst/>
          </a:prstGeom>
          <a:noFill/>
        </p:spPr>
        <p:txBody>
          <a:bodyPr wrap="square" rtlCol="0">
            <a:spAutoFit/>
          </a:bodyPr>
          <a:lstStyle/>
          <a:p>
            <a:pPr algn="r"/>
            <a:r>
              <a:rPr lang="en-US" sz="1600" dirty="0">
                <a:latin typeface="Proxima Nova Lt" panose="02000506030000020004" pitchFamily="50" charset="0"/>
              </a:rPr>
              <a:t>20</a:t>
            </a:r>
          </a:p>
        </p:txBody>
      </p:sp>
    </p:spTree>
    <p:extLst>
      <p:ext uri="{BB962C8B-B14F-4D97-AF65-F5344CB8AC3E}">
        <p14:creationId xmlns:p14="http://schemas.microsoft.com/office/powerpoint/2010/main" val="129360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61379" y="647998"/>
            <a:ext cx="12069229" cy="965147"/>
          </a:xfrm>
        </p:spPr>
        <p:txBody>
          <a:bodyPr>
            <a:noAutofit/>
          </a:bodyPr>
          <a:lstStyle/>
          <a:p>
            <a:r>
              <a:rPr lang="en-US" sz="5000" dirty="0">
                <a:latin typeface="Gotham Medium" pitchFamily="50" charset="0"/>
              </a:rPr>
              <a:t>IMPORTANCE OF PROPER CITATION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0" y="1924153"/>
            <a:ext cx="11063785" cy="548319"/>
          </a:xfrm>
        </p:spPr>
        <p:txBody>
          <a:bodyPr anchor="ctr">
            <a:normAutofit/>
          </a:bodyPr>
          <a:lstStyle/>
          <a:p>
            <a:r>
              <a:rPr lang="en-US" sz="2800" dirty="0">
                <a:solidFill>
                  <a:srgbClr val="57068C"/>
                </a:solidFill>
                <a:latin typeface="Proxima Nova Lt" panose="02000506030000020004" pitchFamily="50" charset="0"/>
              </a:rPr>
              <a:t>Severe consequences for failing to give proper credit</a:t>
            </a:r>
            <a:endParaRPr lang="en-US" sz="2800" b="1" dirty="0">
              <a:solidFill>
                <a:srgbClr val="57068C"/>
              </a:solidFill>
              <a:latin typeface="Proxima Nova Lt" panose="020B0604020202020204" charset="0"/>
              <a:cs typeface="Proxima Nova Lt" panose="020B0604020202020204"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17" name="Diagram 16">
            <a:extLst>
              <a:ext uri="{FF2B5EF4-FFF2-40B4-BE49-F238E27FC236}">
                <a16:creationId xmlns:a16="http://schemas.microsoft.com/office/drawing/2014/main" id="{6D4F0465-6576-C64D-AAC0-A9698C552EE6}"/>
              </a:ext>
            </a:extLst>
          </p:cNvPr>
          <p:cNvGraphicFramePr/>
          <p:nvPr>
            <p:extLst>
              <p:ext uri="{D42A27DB-BD31-4B8C-83A1-F6EECF244321}">
                <p14:modId xmlns:p14="http://schemas.microsoft.com/office/powerpoint/2010/main" val="2578424346"/>
              </p:ext>
            </p:extLst>
          </p:nvPr>
        </p:nvGraphicFramePr>
        <p:xfrm>
          <a:off x="1638301" y="2572151"/>
          <a:ext cx="9144000" cy="329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21</a:t>
            </a:r>
          </a:p>
        </p:txBody>
      </p:sp>
    </p:spTree>
    <p:extLst>
      <p:ext uri="{BB962C8B-B14F-4D97-AF65-F5344CB8AC3E}">
        <p14:creationId xmlns:p14="http://schemas.microsoft.com/office/powerpoint/2010/main" val="3905181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8" y="2002467"/>
            <a:ext cx="7018382" cy="3917892"/>
          </a:xfrm>
        </p:spPr>
        <p:txBody>
          <a:bodyPr anchor="ctr">
            <a:noAutofit/>
          </a:bodyPr>
          <a:lstStyle/>
          <a:p>
            <a:pPr>
              <a:lnSpc>
                <a:spcPct val="100000"/>
              </a:lnSpc>
              <a:spcAft>
                <a:spcPts val="50"/>
              </a:spcAft>
            </a:pPr>
            <a:r>
              <a:rPr lang="en-US" sz="2800" dirty="0">
                <a:solidFill>
                  <a:srgbClr val="57068C"/>
                </a:solidFill>
                <a:latin typeface="Proxima Nova Lt" panose="02000506030000020004" pitchFamily="50" charset="0"/>
              </a:rPr>
              <a:t>National Society of Professional Engineers Code of Ethics </a:t>
            </a:r>
            <a:endParaRPr lang="en-US" sz="2800" u="sng" dirty="0">
              <a:solidFill>
                <a:srgbClr val="57068C"/>
              </a:solidFill>
              <a:latin typeface="Proxima Nova Rg" panose="02000506030000020004" pitchFamily="2" charset="0"/>
            </a:endParaRPr>
          </a:p>
          <a:p>
            <a:pPr marL="914400" lvl="1" indent="-457200" algn="l">
              <a:lnSpc>
                <a:spcPct val="100000"/>
              </a:lnSpc>
              <a:spcAft>
                <a:spcPts val="50"/>
              </a:spcAft>
              <a:buFont typeface="Arial" panose="020B0604020202020204" pitchFamily="34" charset="0"/>
              <a:buChar char="•"/>
            </a:pPr>
            <a:r>
              <a:rPr lang="en-US" sz="2800" dirty="0">
                <a:latin typeface="Proxima Nova Rg" panose="02000506030000020004" pitchFamily="2" charset="0"/>
              </a:rPr>
              <a:t>Responsibility for welfare, safety and    health of the public</a:t>
            </a:r>
          </a:p>
          <a:p>
            <a:pPr marL="914400" lvl="1" indent="-457200" algn="l">
              <a:lnSpc>
                <a:spcPct val="100000"/>
              </a:lnSpc>
              <a:buFont typeface="Arial" panose="020B0604020202020204" pitchFamily="34" charset="0"/>
              <a:buChar char="•"/>
            </a:pPr>
            <a:r>
              <a:rPr lang="en-US" sz="2800" dirty="0">
                <a:latin typeface="Proxima Nova Rg" panose="02000506030000020004" pitchFamily="2" charset="0"/>
              </a:rPr>
              <a:t>Uphold respectability of profession</a:t>
            </a:r>
          </a:p>
          <a:p>
            <a:pPr marL="914400" lvl="1" indent="-457200" algn="l">
              <a:lnSpc>
                <a:spcPct val="100000"/>
              </a:lnSpc>
              <a:buFont typeface="Arial" panose="020B0604020202020204" pitchFamily="34" charset="0"/>
              <a:buChar char="•"/>
            </a:pPr>
            <a:r>
              <a:rPr lang="en-US" sz="2800" dirty="0">
                <a:solidFill>
                  <a:schemeClr val="accent6"/>
                </a:solidFill>
                <a:latin typeface="Proxima Nova Lt" panose="02000506030000020004" pitchFamily="50" charset="0"/>
              </a:rPr>
              <a:t>Avoid deceptive acts</a:t>
            </a:r>
          </a:p>
          <a:p>
            <a:pPr lvl="1" algn="l">
              <a:lnSpc>
                <a:spcPct val="100000"/>
              </a:lnSpc>
            </a:pPr>
            <a:endParaRPr lang="en-US" sz="2800" dirty="0">
              <a:solidFill>
                <a:srgbClr val="C00000"/>
              </a:solidFill>
              <a:latin typeface="Proxima Nova Lt" panose="02000506030000020004" pitchFamily="50" charset="0"/>
            </a:endParaRPr>
          </a:p>
          <a:p>
            <a:pPr>
              <a:lnSpc>
                <a:spcPct val="100000"/>
              </a:lnSpc>
            </a:pPr>
            <a:r>
              <a:rPr lang="en-US" sz="2800" dirty="0">
                <a:latin typeface="Proxima Nova Lt" panose="02000506030000020004" pitchFamily="50" charset="0"/>
              </a:rPr>
              <a:t>Full code of ethics at NSPE.org</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Picture 4">
            <a:extLst>
              <a:ext uri="{FF2B5EF4-FFF2-40B4-BE49-F238E27FC236}">
                <a16:creationId xmlns:a16="http://schemas.microsoft.com/office/drawing/2014/main" id="{FFC5AEB5-AAC2-7043-AFFA-E21B4C9A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24" y="2431907"/>
            <a:ext cx="4886270" cy="2904616"/>
          </a:xfrm>
          <a:prstGeom prst="rect">
            <a:avLst/>
          </a:prstGeom>
        </p:spPr>
      </p:pic>
      <p:sp>
        <p:nvSpPr>
          <p:cNvPr id="14" name="Rectangle 13">
            <a:extLst>
              <a:ext uri="{FF2B5EF4-FFF2-40B4-BE49-F238E27FC236}">
                <a16:creationId xmlns:a16="http://schemas.microsoft.com/office/drawing/2014/main" id="{0CB5FDC6-C604-5C4E-8E3A-82E4FACA9C26}"/>
              </a:ext>
            </a:extLst>
          </p:cNvPr>
          <p:cNvSpPr/>
          <p:nvPr/>
        </p:nvSpPr>
        <p:spPr>
          <a:xfrm>
            <a:off x="7686078" y="5425704"/>
            <a:ext cx="3651962" cy="338554"/>
          </a:xfrm>
          <a:prstGeom prst="rect">
            <a:avLst/>
          </a:prstGeom>
        </p:spPr>
        <p:txBody>
          <a:bodyPr wrap="none">
            <a:spAutoFit/>
          </a:bodyPr>
          <a:lstStyle/>
          <a:p>
            <a:pPr algn="ctr"/>
            <a:r>
              <a:rPr lang="en-US" sz="1600" dirty="0">
                <a:latin typeface="Proxima Nova Rg" panose="02000506030000020004" pitchFamily="2" charset="0"/>
              </a:rPr>
              <a:t>Figure 2: NSPE Logo courtesy of NSPE</a:t>
            </a:r>
          </a:p>
        </p:txBody>
      </p:sp>
      <p:sp>
        <p:nvSpPr>
          <p:cNvPr id="15" name="Title 1">
            <a:extLst>
              <a:ext uri="{FF2B5EF4-FFF2-40B4-BE49-F238E27FC236}">
                <a16:creationId xmlns:a16="http://schemas.microsoft.com/office/drawing/2014/main" id="{1149F030-5B52-4EB9-9C69-BC09C0343CB1}"/>
              </a:ext>
            </a:extLst>
          </p:cNvPr>
          <p:cNvSpPr txBox="1">
            <a:spLocks/>
          </p:cNvSpPr>
          <p:nvPr/>
        </p:nvSpPr>
        <p:spPr>
          <a:xfrm>
            <a:off x="564108"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PROFESSIONAL ETHICS</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22</a:t>
            </a:r>
          </a:p>
        </p:txBody>
      </p:sp>
    </p:spTree>
    <p:extLst>
      <p:ext uri="{BB962C8B-B14F-4D97-AF65-F5344CB8AC3E}">
        <p14:creationId xmlns:p14="http://schemas.microsoft.com/office/powerpoint/2010/main" val="2827751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3237" y="1921223"/>
            <a:ext cx="4938621" cy="3917892"/>
          </a:xfrm>
        </p:spPr>
        <p:txBody>
          <a:bodyPr anchor="ctr">
            <a:normAutofit/>
          </a:bodyPr>
          <a:lstStyle/>
          <a:p>
            <a:pPr lvl="1" algn="l">
              <a:lnSpc>
                <a:spcPct val="80000"/>
              </a:lnSpc>
            </a:pPr>
            <a:r>
              <a:rPr lang="en-US" sz="2800" dirty="0">
                <a:latin typeface="Proxima Nova Rg" panose="02000506030000020004" pitchFamily="2" charset="0"/>
                <a:cs typeface="Proxima Nova Lt" panose="020B0604020202020204" charset="0"/>
              </a:rPr>
              <a:t>Software used to </a:t>
            </a:r>
          </a:p>
          <a:p>
            <a:pPr lvl="1" algn="l">
              <a:lnSpc>
                <a:spcPct val="80000"/>
              </a:lnSpc>
            </a:pPr>
            <a:r>
              <a:rPr lang="en-US" sz="2800" dirty="0">
                <a:latin typeface="Proxima Nova Rg" panose="02000506030000020004" pitchFamily="2" charset="0"/>
                <a:cs typeface="Proxima Nova Lt" panose="020B0604020202020204" charset="0"/>
              </a:rPr>
              <a:t>compare lab reports: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Peer submissions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Previous students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Other sources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4" name="Diagram 3">
            <a:extLst>
              <a:ext uri="{FF2B5EF4-FFF2-40B4-BE49-F238E27FC236}">
                <a16:creationId xmlns:a16="http://schemas.microsoft.com/office/drawing/2014/main" id="{43EF7331-CC72-0C4B-9BE2-8F382D9C5F51}"/>
              </a:ext>
            </a:extLst>
          </p:cNvPr>
          <p:cNvGraphicFramePr/>
          <p:nvPr/>
        </p:nvGraphicFramePr>
        <p:xfrm>
          <a:off x="4046528" y="1671194"/>
          <a:ext cx="7607431" cy="44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7CC0AE71-CB7C-4ACD-B4E9-8ACFA0047659}"/>
              </a:ext>
            </a:extLst>
          </p:cNvPr>
          <p:cNvSpPr txBox="1">
            <a:spLocks/>
          </p:cNvSpPr>
          <p:nvPr/>
        </p:nvSpPr>
        <p:spPr>
          <a:xfrm>
            <a:off x="564107" y="63031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EG1003 PLAGIARISM POLICY</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23</a:t>
            </a:r>
          </a:p>
        </p:txBody>
      </p:sp>
    </p:spTree>
    <p:extLst>
      <p:ext uri="{BB962C8B-B14F-4D97-AF65-F5344CB8AC3E}">
        <p14:creationId xmlns:p14="http://schemas.microsoft.com/office/powerpoint/2010/main" val="80652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5" name="Diagram 4">
            <a:extLst>
              <a:ext uri="{FF2B5EF4-FFF2-40B4-BE49-F238E27FC236}">
                <a16:creationId xmlns:a16="http://schemas.microsoft.com/office/drawing/2014/main" id="{3CCB1FA3-DA7F-B345-AC53-AA78673C8A28}"/>
              </a:ext>
            </a:extLst>
          </p:cNvPr>
          <p:cNvGraphicFramePr/>
          <p:nvPr>
            <p:extLst>
              <p:ext uri="{D42A27DB-BD31-4B8C-83A1-F6EECF244321}">
                <p14:modId xmlns:p14="http://schemas.microsoft.com/office/powerpoint/2010/main" val="1925596831"/>
              </p:ext>
            </p:extLst>
          </p:nvPr>
        </p:nvGraphicFramePr>
        <p:xfrm>
          <a:off x="6302950" y="1740338"/>
          <a:ext cx="5523236" cy="414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a16="http://schemas.microsoft.com/office/drawing/2014/main" id="{24652E4E-7160-5D43-B5BF-05391F4D49A4}"/>
              </a:ext>
            </a:extLst>
          </p:cNvPr>
          <p:cNvGraphicFramePr/>
          <p:nvPr>
            <p:extLst>
              <p:ext uri="{D42A27DB-BD31-4B8C-83A1-F6EECF244321}">
                <p14:modId xmlns:p14="http://schemas.microsoft.com/office/powerpoint/2010/main" val="654243467"/>
              </p:ext>
            </p:extLst>
          </p:nvPr>
        </p:nvGraphicFramePr>
        <p:xfrm>
          <a:off x="314036" y="1683716"/>
          <a:ext cx="5523236" cy="419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itle 1">
            <a:extLst>
              <a:ext uri="{FF2B5EF4-FFF2-40B4-BE49-F238E27FC236}">
                <a16:creationId xmlns:a16="http://schemas.microsoft.com/office/drawing/2014/main" id="{E59EF1B8-0DB8-4F3F-909A-076B9E64DE00}"/>
              </a:ext>
            </a:extLst>
          </p:cNvPr>
          <p:cNvSpPr txBox="1">
            <a:spLocks/>
          </p:cNvSpPr>
          <p:nvPr/>
        </p:nvSpPr>
        <p:spPr>
          <a:xfrm>
            <a:off x="2" y="730479"/>
            <a:ext cx="12191998" cy="96514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STRATEGIES TO AVOID PLAGIARISM</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24</a:t>
            </a:r>
          </a:p>
        </p:txBody>
      </p:sp>
    </p:spTree>
    <p:extLst>
      <p:ext uri="{BB962C8B-B14F-4D97-AF65-F5344CB8AC3E}">
        <p14:creationId xmlns:p14="http://schemas.microsoft.com/office/powerpoint/2010/main" val="2207065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712824"/>
            <a:ext cx="10907457" cy="3917892"/>
          </a:xfrm>
        </p:spPr>
        <p:txBody>
          <a:bodyPr anchor="ctr">
            <a:normAutofit/>
          </a:bodyPr>
          <a:lstStyle/>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pitchFamily="2" charset="77"/>
              </a:rPr>
              <a:t>Full </a:t>
            </a:r>
            <a:r>
              <a:rPr lang="en-US" sz="2800" dirty="0">
                <a:solidFill>
                  <a:schemeClr val="accent6"/>
                </a:solidFill>
                <a:latin typeface="Proxima Nova Lt" panose="02000506030000020004" pitchFamily="2" charset="77"/>
              </a:rPr>
              <a:t>citation</a:t>
            </a:r>
            <a:r>
              <a:rPr lang="en-US" sz="2800" b="1" dirty="0">
                <a:solidFill>
                  <a:schemeClr val="accent6"/>
                </a:solidFill>
                <a:latin typeface="Proxima Nova Lt" panose="02000506030000020004" pitchFamily="2" charset="77"/>
              </a:rPr>
              <a:t> in works cited section:</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School of Engineering. (2022). “Lab 11: Biomedical Forensics.” EG1003 Online Lab Manual. Accessed 6 August 2022 from manual.eg.poly.edu.</a:t>
            </a:r>
          </a:p>
          <a:p>
            <a:pPr lvl="2" algn="l">
              <a:lnSpc>
                <a:spcPct val="80000"/>
              </a:lnSpc>
            </a:pPr>
            <a:endParaRPr lang="en-US" sz="2800" dirty="0">
              <a:latin typeface="Proxima Nova Rg" panose="02000506030000020004" pitchFamily="2" charset="0"/>
              <a:cs typeface="Proxima Nova Lt" panose="020B0604020202020204" charset="0"/>
            </a:endParaRPr>
          </a:p>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charset="0"/>
              </a:rPr>
              <a:t>In text citation near info quoted or paraphrased:</a:t>
            </a:r>
          </a:p>
          <a:p>
            <a:pPr lvl="2" algn="l">
              <a:lnSpc>
                <a:spcPct val="80000"/>
              </a:lnSpc>
            </a:pPr>
            <a:r>
              <a:rPr lang="en-US" sz="2800" dirty="0">
                <a:latin typeface="Proxima Nova Rg" panose="02000506030000020004" pitchFamily="2" charset="0"/>
              </a:rPr>
              <a:t>(NYU Tandon, 2022)</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Title 1">
            <a:extLst>
              <a:ext uri="{FF2B5EF4-FFF2-40B4-BE49-F238E27FC236}">
                <a16:creationId xmlns:a16="http://schemas.microsoft.com/office/drawing/2014/main" id="{8D683DA8-32D1-4FCF-82FE-A8442B9250A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CITING IN LAB REPORTS</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25</a:t>
            </a:r>
          </a:p>
        </p:txBody>
      </p:sp>
    </p:spTree>
    <p:extLst>
      <p:ext uri="{BB962C8B-B14F-4D97-AF65-F5344CB8AC3E}">
        <p14:creationId xmlns:p14="http://schemas.microsoft.com/office/powerpoint/2010/main" val="403501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EG 1003 RECITATION </a:t>
            </a:r>
            <a:br>
              <a:rPr lang="en-US" sz="5400" dirty="0">
                <a:latin typeface="Gotham Medium" pitchFamily="50" charset="0"/>
              </a:rPr>
            </a:br>
            <a:r>
              <a:rPr lang="en-US" sz="5400" dirty="0">
                <a:latin typeface="Gotham Medium" pitchFamily="50" charset="0"/>
              </a:rPr>
              <a:t>INTRO PRESENTATIONS</a:t>
            </a:r>
            <a:br>
              <a:rPr lang="en-US" sz="5400" dirty="0">
                <a:latin typeface="Gotham Medium" pitchFamily="50" charset="0"/>
              </a:rPr>
            </a:br>
            <a:r>
              <a:rPr lang="en-US" sz="5400" dirty="0">
                <a:latin typeface="Gotham Medium" pitchFamily="50" charset="0"/>
              </a:rPr>
              <a:t>OVERVIEW</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81156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0579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0788" y="1369854"/>
            <a:ext cx="10410424" cy="2387600"/>
          </a:xfrm>
        </p:spPr>
        <p:txBody>
          <a:bodyPr>
            <a:normAutofit/>
          </a:bodyPr>
          <a:lstStyle/>
          <a:p>
            <a:r>
              <a:rPr lang="en-US" sz="5400" dirty="0">
                <a:latin typeface="Gotham Medium" pitchFamily="50" charset="0"/>
              </a:rPr>
              <a:t>HOW TO GIVE A</a:t>
            </a:r>
            <a:br>
              <a:rPr lang="en-US" sz="5400" dirty="0">
                <a:latin typeface="Gotham Medium" pitchFamily="50" charset="0"/>
              </a:rPr>
            </a:br>
            <a:r>
              <a:rPr lang="en-US" sz="5400" dirty="0">
                <a:latin typeface="Gotham Medium" pitchFamily="50" charset="0"/>
              </a:rPr>
              <a:t>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224396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50283"/>
            <a:ext cx="11063786" cy="965147"/>
          </a:xfrm>
        </p:spPr>
        <p:txBody>
          <a:bodyPr>
            <a:normAutofit/>
          </a:bodyPr>
          <a:lstStyle/>
          <a:p>
            <a:r>
              <a:rPr lang="en-US" sz="5400" dirty="0">
                <a:latin typeface="Gotham Medium" pitchFamily="50" charset="0"/>
              </a:rPr>
              <a:t>LAB PRESENTATION OVERVIEW</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698780"/>
            <a:ext cx="1016000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Timed five-minute presentation on labs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Post-presentation feedback from Professor, WC, and TA</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Listen &amp; learn: penalty for redundant feedback</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Graded on visual and verbal presentation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28</a:t>
            </a:r>
          </a:p>
        </p:txBody>
      </p:sp>
    </p:spTree>
    <p:extLst>
      <p:ext uri="{BB962C8B-B14F-4D97-AF65-F5344CB8AC3E}">
        <p14:creationId xmlns:p14="http://schemas.microsoft.com/office/powerpoint/2010/main" val="2187245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6" y="635284"/>
            <a:ext cx="11063786" cy="965147"/>
          </a:xfrm>
        </p:spPr>
        <p:txBody>
          <a:bodyPr>
            <a:normAutofit/>
          </a:bodyPr>
          <a:lstStyle/>
          <a:p>
            <a:r>
              <a:rPr lang="en-US" sz="5400" dirty="0">
                <a:latin typeface="Gotham Medium" pitchFamily="50" charset="0"/>
              </a:rPr>
              <a:t>PRESENTATION FORMAT</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18315" y="2535501"/>
            <a:ext cx="9835485" cy="3362330"/>
          </a:xfrm>
        </p:spPr>
        <p:txBody>
          <a:bodyPr numCol="2" anchor="ctr">
            <a:normAutofit fontScale="92500" lnSpcReduction="10000"/>
          </a:bodyPr>
          <a:lstStyle/>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Overview</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Experimental Objective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Introduction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Background Information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Materials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Procedure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Data/Observations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Results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Conclusion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algn="l"/>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55F522D9-7A12-BA4A-9849-B4C75C6431E4}"/>
              </a:ext>
            </a:extLst>
          </p:cNvPr>
          <p:cNvSpPr/>
          <p:nvPr/>
        </p:nvSpPr>
        <p:spPr>
          <a:xfrm>
            <a:off x="1875131" y="1600431"/>
            <a:ext cx="8441735" cy="523220"/>
          </a:xfrm>
          <a:prstGeom prst="rect">
            <a:avLst/>
          </a:prstGeom>
        </p:spPr>
        <p:txBody>
          <a:bodyPr wrap="none">
            <a:spAutoFit/>
          </a:bodyPr>
          <a:lstStyle/>
          <a:p>
            <a:r>
              <a:rPr lang="en-US" sz="2800" dirty="0">
                <a:solidFill>
                  <a:srgbClr val="57068C"/>
                </a:solidFill>
                <a:latin typeface="Proxima Nova Rg" panose="02000506030000020004" pitchFamily="2" charset="0"/>
              </a:rPr>
              <a:t>Consistent format and order for all lab presentations:</a:t>
            </a:r>
          </a:p>
        </p:txBody>
      </p:sp>
      <p:sp>
        <p:nvSpPr>
          <p:cNvPr id="11" name="Explosion 1 10">
            <a:extLst>
              <a:ext uri="{FF2B5EF4-FFF2-40B4-BE49-F238E27FC236}">
                <a16:creationId xmlns:a16="http://schemas.microsoft.com/office/drawing/2014/main" id="{35EB8184-2856-9745-AFE0-A311F7B035CD}"/>
              </a:ext>
            </a:extLst>
          </p:cNvPr>
          <p:cNvSpPr/>
          <p:nvPr/>
        </p:nvSpPr>
        <p:spPr>
          <a:xfrm rot="20911413">
            <a:off x="8939321" y="3495749"/>
            <a:ext cx="3116186" cy="252185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ALWAYS use this order!</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29</a:t>
            </a:r>
          </a:p>
        </p:txBody>
      </p:sp>
    </p:spTree>
    <p:extLst>
      <p:ext uri="{BB962C8B-B14F-4D97-AF65-F5344CB8AC3E}">
        <p14:creationId xmlns:p14="http://schemas.microsoft.com/office/powerpoint/2010/main" val="3063689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2776"/>
            <a:ext cx="11063786" cy="965147"/>
          </a:xfrm>
        </p:spPr>
        <p:txBody>
          <a:bodyPr>
            <a:normAutofit/>
          </a:bodyPr>
          <a:lstStyle/>
          <a:p>
            <a:r>
              <a:rPr lang="en-US" sz="5400" dirty="0">
                <a:latin typeface="Gotham Medium" pitchFamily="50" charset="0"/>
              </a:rPr>
              <a:t>TITLE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915616"/>
            <a:ext cx="6332716" cy="3917892"/>
          </a:xfrm>
        </p:spPr>
        <p:txBody>
          <a:bodyPr anchor="ctr">
            <a:normAutofit lnSpcReduction="10000"/>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Lab number and title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Course number and section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experiment</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Team members’ names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Alphabetical by last name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Repeat title slide at end of presentation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id="{F69C2634-17EE-A14A-A2D6-95395A393010}"/>
              </a:ext>
            </a:extLst>
          </p:cNvPr>
          <p:cNvSpPr/>
          <p:nvPr/>
        </p:nvSpPr>
        <p:spPr>
          <a:xfrm>
            <a:off x="7432436" y="5378468"/>
            <a:ext cx="2840842" cy="369332"/>
          </a:xfrm>
          <a:prstGeom prst="rect">
            <a:avLst/>
          </a:prstGeom>
        </p:spPr>
        <p:txBody>
          <a:bodyPr wrap="none">
            <a:spAutoFit/>
          </a:bodyPr>
          <a:lstStyle/>
          <a:p>
            <a:r>
              <a:rPr lang="en-US" dirty="0">
                <a:latin typeface="Proxima Nova Rg" panose="02000506030000020004" pitchFamily="2" charset="0"/>
              </a:rPr>
              <a:t>Figure 3: Sample title slide</a:t>
            </a:r>
          </a:p>
        </p:txBody>
      </p:sp>
      <p:pic>
        <p:nvPicPr>
          <p:cNvPr id="6" name="Picture 5">
            <a:extLst>
              <a:ext uri="{FF2B5EF4-FFF2-40B4-BE49-F238E27FC236}">
                <a16:creationId xmlns:a16="http://schemas.microsoft.com/office/drawing/2014/main" id="{E05E24EC-564F-3642-BA16-F6AB5A6B2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8206"/>
            <a:ext cx="5521730" cy="345108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30</a:t>
            </a:r>
          </a:p>
        </p:txBody>
      </p:sp>
    </p:spTree>
    <p:extLst>
      <p:ext uri="{BB962C8B-B14F-4D97-AF65-F5344CB8AC3E}">
        <p14:creationId xmlns:p14="http://schemas.microsoft.com/office/powerpoint/2010/main" val="1347335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OVERVIEW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309634" y="1855154"/>
            <a:ext cx="5744886" cy="3917892"/>
          </a:xfrm>
        </p:spPr>
        <p:txBody>
          <a:bodyPr anchor="ct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“Overview”</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Same agenda slide/order for all presentations!</a:t>
            </a:r>
          </a:p>
          <a:p>
            <a:pPr marL="342900" indent="-342900" algn="l">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7FBFA0B2-6F89-354D-BC42-BAD4604F35D5}"/>
              </a:ext>
            </a:extLst>
          </p:cNvPr>
          <p:cNvSpPr/>
          <p:nvPr/>
        </p:nvSpPr>
        <p:spPr>
          <a:xfrm>
            <a:off x="1572303" y="5487366"/>
            <a:ext cx="3467616" cy="369332"/>
          </a:xfrm>
          <a:prstGeom prst="rect">
            <a:avLst/>
          </a:prstGeom>
        </p:spPr>
        <p:txBody>
          <a:bodyPr wrap="none">
            <a:spAutoFit/>
          </a:bodyPr>
          <a:lstStyle/>
          <a:p>
            <a:r>
              <a:rPr lang="en-US" dirty="0">
                <a:latin typeface="Proxima Nova Rg" panose="02000506030000020004" pitchFamily="2" charset="0"/>
              </a:rPr>
              <a:t>Figure 4:  Overview slide sample</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31</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14" y="1855154"/>
            <a:ext cx="5744886" cy="3590554"/>
          </a:xfrm>
          <a:prstGeom prst="rect">
            <a:avLst/>
          </a:prstGeom>
        </p:spPr>
      </p:pic>
    </p:spTree>
    <p:extLst>
      <p:ext uri="{BB962C8B-B14F-4D97-AF65-F5344CB8AC3E}">
        <p14:creationId xmlns:p14="http://schemas.microsoft.com/office/powerpoint/2010/main" val="246757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32509" y="647998"/>
            <a:ext cx="11476802" cy="965147"/>
          </a:xfrm>
        </p:spPr>
        <p:txBody>
          <a:bodyPr>
            <a:noAutofit/>
          </a:bodyPr>
          <a:lstStyle/>
          <a:p>
            <a:r>
              <a:rPr lang="en-US" sz="5000" dirty="0">
                <a:latin typeface="Gotham Medium" pitchFamily="50" charset="0"/>
              </a:rPr>
              <a:t>EXPERIMENTAL OBJECTIVE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85082" y="1778380"/>
            <a:ext cx="574488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“Experimental Objective”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principles/objectives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learning objectives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Specify if experiment is a competition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6787882" y="5563548"/>
            <a:ext cx="4297971" cy="369332"/>
          </a:xfrm>
          <a:prstGeom prst="rect">
            <a:avLst/>
          </a:prstGeom>
        </p:spPr>
        <p:txBody>
          <a:bodyPr wrap="none">
            <a:spAutoFit/>
          </a:bodyPr>
          <a:lstStyle/>
          <a:p>
            <a:r>
              <a:rPr lang="en-US" dirty="0">
                <a:latin typeface="Proxima Nova Rg" panose="02000506030000020004" pitchFamily="2" charset="0"/>
              </a:rPr>
              <a:t>Figure 5:  Experimental objective sample</a:t>
            </a:r>
          </a:p>
        </p:txBody>
      </p:sp>
      <p:pic>
        <p:nvPicPr>
          <p:cNvPr id="14" name="Picture 13">
            <a:extLst>
              <a:ext uri="{FF2B5EF4-FFF2-40B4-BE49-F238E27FC236}">
                <a16:creationId xmlns:a16="http://schemas.microsoft.com/office/drawing/2014/main" id="{AA7D987E-A0EA-FB43-AECF-8A619934E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425" y="1942049"/>
            <a:ext cx="5744886" cy="3590554"/>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32</a:t>
            </a:r>
          </a:p>
        </p:txBody>
      </p:sp>
    </p:spTree>
    <p:extLst>
      <p:ext uri="{BB962C8B-B14F-4D97-AF65-F5344CB8AC3E}">
        <p14:creationId xmlns:p14="http://schemas.microsoft.com/office/powerpoint/2010/main" val="3891040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INTRODUCTION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2249768"/>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“Introduction”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Relevance &amp; real-life   applications of topics in lab</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Importance of topics in engineering</a:t>
            </a:r>
          </a:p>
          <a:p>
            <a:pPr algn="l"/>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3129383" cy="369332"/>
          </a:xfrm>
          <a:prstGeom prst="rect">
            <a:avLst/>
          </a:prstGeom>
        </p:spPr>
        <p:txBody>
          <a:bodyPr wrap="none">
            <a:spAutoFit/>
          </a:bodyPr>
          <a:lstStyle/>
          <a:p>
            <a:r>
              <a:rPr lang="en-US" dirty="0">
                <a:latin typeface="Proxima Nova Rg" panose="02000506030000020004" pitchFamily="2" charset="0"/>
              </a:rPr>
              <a:t>Figure 6: Introduction sample</a:t>
            </a:r>
          </a:p>
        </p:txBody>
      </p:sp>
      <p:pic>
        <p:nvPicPr>
          <p:cNvPr id="17" name="Picture 16">
            <a:extLst>
              <a:ext uri="{FF2B5EF4-FFF2-40B4-BE49-F238E27FC236}">
                <a16:creationId xmlns:a16="http://schemas.microsoft.com/office/drawing/2014/main" id="{C417C5D6-916B-874E-8581-E4C402189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83" y="1929504"/>
            <a:ext cx="5849266" cy="3655791"/>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33</a:t>
            </a:r>
          </a:p>
        </p:txBody>
      </p:sp>
    </p:spTree>
    <p:extLst>
      <p:ext uri="{BB962C8B-B14F-4D97-AF65-F5344CB8AC3E}">
        <p14:creationId xmlns:p14="http://schemas.microsoft.com/office/powerpoint/2010/main" val="973193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59515" y="631669"/>
            <a:ext cx="12511030" cy="965147"/>
          </a:xfrm>
        </p:spPr>
        <p:txBody>
          <a:bodyPr>
            <a:normAutofit/>
          </a:bodyPr>
          <a:lstStyle/>
          <a:p>
            <a:r>
              <a:rPr lang="en-US" sz="4800" dirty="0">
                <a:latin typeface="Gotham Medium" pitchFamily="50" charset="0"/>
              </a:rPr>
              <a:t>BACKGROUND INFORMATION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06580" y="1769744"/>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background:</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Main concepts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Theories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Equations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Competition rules &amp; ratios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133164" y="5649805"/>
            <a:ext cx="3567002" cy="369332"/>
          </a:xfrm>
          <a:prstGeom prst="rect">
            <a:avLst/>
          </a:prstGeom>
        </p:spPr>
        <p:txBody>
          <a:bodyPr wrap="none">
            <a:spAutoFit/>
          </a:bodyPr>
          <a:lstStyle/>
          <a:p>
            <a:r>
              <a:rPr lang="en-US" dirty="0">
                <a:latin typeface="Proxima Nova Rg" panose="02000506030000020004" pitchFamily="2" charset="0"/>
              </a:rPr>
              <a:t>Figure 7: Background info sample</a:t>
            </a:r>
          </a:p>
        </p:txBody>
      </p:sp>
      <p:pic>
        <p:nvPicPr>
          <p:cNvPr id="6" name="Picture 5">
            <a:extLst>
              <a:ext uri="{FF2B5EF4-FFF2-40B4-BE49-F238E27FC236}">
                <a16:creationId xmlns:a16="http://schemas.microsoft.com/office/drawing/2014/main" id="{467F155C-BA5C-D742-82DC-D256CF95E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105482"/>
            <a:ext cx="5689419" cy="355588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34</a:t>
            </a:r>
          </a:p>
        </p:txBody>
      </p:sp>
    </p:spTree>
    <p:extLst>
      <p:ext uri="{BB962C8B-B14F-4D97-AF65-F5344CB8AC3E}">
        <p14:creationId xmlns:p14="http://schemas.microsoft.com/office/powerpoint/2010/main" val="1550007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MATERIALS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1611664"/>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“Materials”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Only list materials used</a:t>
            </a:r>
          </a:p>
          <a:p>
            <a:pPr marL="342900" indent="-342900" algn="l">
              <a:buFont typeface="Arial" panose="020B0604020202020204" pitchFamily="34" charset="0"/>
              <a:buChar char="•"/>
            </a:pPr>
            <a:r>
              <a:rPr lang="en-US" sz="2800" dirty="0">
                <a:latin typeface="Proxima Nova Rg" panose="02000506030000020004" pitchFamily="2" charset="0"/>
              </a:rPr>
              <a:t>No competition cost tables</a:t>
            </a:r>
          </a:p>
          <a:p>
            <a:pPr marL="342900" indent="-342900" algn="l">
              <a:buFont typeface="Arial" panose="020B0604020202020204" pitchFamily="34" charset="0"/>
              <a:buChar char="•"/>
            </a:pPr>
            <a:r>
              <a:rPr lang="en-US" sz="2800" dirty="0">
                <a:latin typeface="Proxima Nova Rg" panose="02000506030000020004" pitchFamily="2" charset="0"/>
              </a:rPr>
              <a:t>No need to read aloud during presentation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2834430" cy="369332"/>
          </a:xfrm>
          <a:prstGeom prst="rect">
            <a:avLst/>
          </a:prstGeom>
        </p:spPr>
        <p:txBody>
          <a:bodyPr wrap="none">
            <a:spAutoFit/>
          </a:bodyPr>
          <a:lstStyle/>
          <a:p>
            <a:r>
              <a:rPr lang="en-US" dirty="0">
                <a:latin typeface="Proxima Nova Rg" panose="02000506030000020004" pitchFamily="2" charset="0"/>
              </a:rPr>
              <a:t>Figure 8: Materials sample</a:t>
            </a:r>
          </a:p>
        </p:txBody>
      </p:sp>
      <p:pic>
        <p:nvPicPr>
          <p:cNvPr id="6" name="Picture 5">
            <a:extLst>
              <a:ext uri="{FF2B5EF4-FFF2-40B4-BE49-F238E27FC236}">
                <a16:creationId xmlns:a16="http://schemas.microsoft.com/office/drawing/2014/main" id="{D4FD3936-C080-8F40-B1F1-3B2DAD1AC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6" y="1974748"/>
            <a:ext cx="5791155" cy="3619472"/>
          </a:xfrm>
          <a:prstGeom prst="rect">
            <a:avLst/>
          </a:prstGeom>
          <a:ln>
            <a:solidFill>
              <a:schemeClr val="tx1"/>
            </a:solidFill>
          </a:ln>
        </p:spPr>
      </p:pic>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35</a:t>
            </a:r>
          </a:p>
        </p:txBody>
      </p:sp>
    </p:spTree>
    <p:extLst>
      <p:ext uri="{BB962C8B-B14F-4D97-AF65-F5344CB8AC3E}">
        <p14:creationId xmlns:p14="http://schemas.microsoft.com/office/powerpoint/2010/main" val="237399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SKILLS FOR EG 1003</a:t>
            </a:r>
          </a:p>
        </p:txBody>
      </p:sp>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b="76495"/>
          <a:stretch/>
        </p:blipFill>
        <p:spPr>
          <a:xfrm>
            <a:off x="468758" y="1641665"/>
            <a:ext cx="10972800" cy="1871421"/>
          </a:xfrm>
          <a:prstGeom prst="rect">
            <a:avLst/>
          </a:prstGeom>
        </p:spPr>
      </p:pic>
      <p:pic>
        <p:nvPicPr>
          <p:cNvPr id="11" name="Picture 10"/>
          <p:cNvPicPr>
            <a:picLocks noChangeAspect="1"/>
          </p:cNvPicPr>
          <p:nvPr/>
        </p:nvPicPr>
        <p:blipFill rotWithShape="1">
          <a:blip r:embed="rId5"/>
          <a:srcRect t="24516" b="49780"/>
          <a:stretch/>
        </p:blipFill>
        <p:spPr>
          <a:xfrm>
            <a:off x="468758" y="4177519"/>
            <a:ext cx="10972800" cy="2046525"/>
          </a:xfrm>
          <a:prstGeom prst="rect">
            <a:avLst/>
          </a:prstGeom>
        </p:spPr>
      </p:pic>
      <p:sp>
        <p:nvSpPr>
          <p:cNvPr id="13" name="Title 1">
            <a:extLst>
              <a:ext uri="{FF2B5EF4-FFF2-40B4-BE49-F238E27FC236}">
                <a16:creationId xmlns:a16="http://schemas.microsoft.com/office/drawing/2014/main" id="{8D01EA89-A5D1-48B7-8CB0-1B370CCC07C9}"/>
              </a:ext>
            </a:extLst>
          </p:cNvPr>
          <p:cNvSpPr txBox="1">
            <a:spLocks/>
          </p:cNvSpPr>
          <p:nvPr/>
        </p:nvSpPr>
        <p:spPr>
          <a:xfrm>
            <a:off x="1611539" y="322019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ENGINEERING DESIGN &amp; LEARNING</a:t>
            </a:r>
          </a:p>
        </p:txBody>
      </p:sp>
      <p:pic>
        <p:nvPicPr>
          <p:cNvPr id="16" name="Picture 15"/>
          <p:cNvPicPr>
            <a:picLocks noChangeAspect="1"/>
          </p:cNvPicPr>
          <p:nvPr/>
        </p:nvPicPr>
        <p:blipFill rotWithShape="1">
          <a:blip r:embed="rId5"/>
          <a:srcRect l="33686" t="24516" r="34613" b="49780"/>
          <a:stretch/>
        </p:blipFill>
        <p:spPr>
          <a:xfrm>
            <a:off x="7871381" y="1564299"/>
            <a:ext cx="3478491" cy="2046525"/>
          </a:xfrm>
          <a:prstGeom prst="rect">
            <a:avLst/>
          </a:prstGeom>
        </p:spPr>
      </p:pic>
      <p:pic>
        <p:nvPicPr>
          <p:cNvPr id="17" name="Picture 16"/>
          <p:cNvPicPr>
            <a:picLocks noChangeAspect="1"/>
          </p:cNvPicPr>
          <p:nvPr/>
        </p:nvPicPr>
        <p:blipFill rotWithShape="1">
          <a:blip r:embed="rId5"/>
          <a:srcRect l="68051" b="76495"/>
          <a:stretch/>
        </p:blipFill>
        <p:spPr>
          <a:xfrm>
            <a:off x="4013102" y="4215479"/>
            <a:ext cx="3505760" cy="1871421"/>
          </a:xfrm>
          <a:prstGeom prst="rect">
            <a:avLst/>
          </a:prstGeom>
        </p:spPr>
      </p:pic>
    </p:spTree>
    <p:extLst>
      <p:ext uri="{BB962C8B-B14F-4D97-AF65-F5344CB8AC3E}">
        <p14:creationId xmlns:p14="http://schemas.microsoft.com/office/powerpoint/2010/main" val="369445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PROCEDURE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41561" y="2095095"/>
            <a:ext cx="523624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“Procedure”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Steps followed in lab</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Flowcharts or bullets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Two slide maximum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Pictures of equipment (optional)</a:t>
            </a:r>
          </a:p>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432648" y="5641136"/>
            <a:ext cx="2977097" cy="369332"/>
          </a:xfrm>
          <a:prstGeom prst="rect">
            <a:avLst/>
          </a:prstGeom>
        </p:spPr>
        <p:txBody>
          <a:bodyPr wrap="none">
            <a:spAutoFit/>
          </a:bodyPr>
          <a:lstStyle/>
          <a:p>
            <a:r>
              <a:rPr lang="en-US" dirty="0">
                <a:latin typeface="Proxima Nova Rg" panose="02000506030000020004" pitchFamily="2" charset="0"/>
              </a:rPr>
              <a:t>Figure 9: Procedure sample</a:t>
            </a:r>
          </a:p>
        </p:txBody>
      </p:sp>
      <p:pic>
        <p:nvPicPr>
          <p:cNvPr id="6" name="Picture 5">
            <a:extLst>
              <a:ext uri="{FF2B5EF4-FFF2-40B4-BE49-F238E27FC236}">
                <a16:creationId xmlns:a16="http://schemas.microsoft.com/office/drawing/2014/main" id="{A498E3BC-15CF-4444-900B-691636C9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800" y="1771762"/>
            <a:ext cx="5997784" cy="374861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36</a:t>
            </a:r>
          </a:p>
        </p:txBody>
      </p:sp>
    </p:spTree>
    <p:extLst>
      <p:ext uri="{BB962C8B-B14F-4D97-AF65-F5344CB8AC3E}">
        <p14:creationId xmlns:p14="http://schemas.microsoft.com/office/powerpoint/2010/main" val="700313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428359" y="647085"/>
            <a:ext cx="11335285" cy="965147"/>
          </a:xfrm>
        </p:spPr>
        <p:txBody>
          <a:bodyPr>
            <a:normAutofit/>
          </a:bodyPr>
          <a:lstStyle/>
          <a:p>
            <a:r>
              <a:rPr lang="en-US" sz="5400" dirty="0">
                <a:latin typeface="Gotham Medium" pitchFamily="50" charset="0"/>
              </a:rPr>
              <a:t>DATA/OBSERVATIONS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187428" y="1416927"/>
            <a:ext cx="5849266" cy="3403559"/>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“Data/Observations”</a:t>
            </a:r>
          </a:p>
          <a:p>
            <a:pPr marL="342900" indent="-342900" algn="l">
              <a:buFont typeface="Arial" panose="020B0604020202020204" pitchFamily="34" charset="0"/>
              <a:buChar char="•"/>
            </a:pPr>
            <a:r>
              <a:rPr lang="en-US" sz="2800" dirty="0">
                <a:latin typeface="Proxima Nova Rg" panose="02000506030000020004" pitchFamily="2" charset="0"/>
              </a:rPr>
              <a:t>What you saw and recorded</a:t>
            </a:r>
          </a:p>
          <a:p>
            <a:pPr marL="800100" lvl="1" indent="-342900" algn="l">
              <a:buFont typeface="Arial" panose="020B0604020202020204" pitchFamily="34" charset="0"/>
              <a:buChar char="•"/>
            </a:pPr>
            <a:r>
              <a:rPr lang="en-US" sz="2800" dirty="0">
                <a:latin typeface="Proxima Nova Rg" panose="02000506030000020004" pitchFamily="2" charset="0"/>
              </a:rPr>
              <a:t>Pictures </a:t>
            </a:r>
          </a:p>
          <a:p>
            <a:pPr marL="800100" lvl="1" indent="-342900" algn="l">
              <a:buFont typeface="Arial" panose="020B0604020202020204" pitchFamily="34" charset="0"/>
              <a:buChar char="•"/>
            </a:pPr>
            <a:r>
              <a:rPr lang="en-US" sz="2800" dirty="0">
                <a:latin typeface="Proxima Nova Rg" panose="02000506030000020004" pitchFamily="2" charset="0"/>
              </a:rPr>
              <a:t>Tables (title) </a:t>
            </a:r>
          </a:p>
          <a:p>
            <a:pPr marL="800100" lvl="1" indent="-342900" algn="l">
              <a:buFont typeface="Arial" panose="020B0604020202020204" pitchFamily="34" charset="0"/>
              <a:buChar char="•"/>
            </a:pPr>
            <a:r>
              <a:rPr lang="en-US" sz="2800" dirty="0">
                <a:latin typeface="Proxima Nova Rg" panose="02000506030000020004" pitchFamily="2" charset="0"/>
              </a:rPr>
              <a:t>Graphs (title &amp; labels)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214779" y="5653081"/>
            <a:ext cx="3890809" cy="369332"/>
          </a:xfrm>
          <a:prstGeom prst="rect">
            <a:avLst/>
          </a:prstGeom>
        </p:spPr>
        <p:txBody>
          <a:bodyPr wrap="none">
            <a:spAutoFit/>
          </a:bodyPr>
          <a:lstStyle/>
          <a:p>
            <a:r>
              <a:rPr lang="en-US" dirty="0">
                <a:latin typeface="Proxima Nova Rg" panose="02000506030000020004" pitchFamily="2" charset="0"/>
              </a:rPr>
              <a:t>Figure 10: Data/Observations sample</a:t>
            </a:r>
          </a:p>
        </p:txBody>
      </p:sp>
      <p:sp>
        <p:nvSpPr>
          <p:cNvPr id="14" name="Explosion 1 13">
            <a:extLst>
              <a:ext uri="{FF2B5EF4-FFF2-40B4-BE49-F238E27FC236}">
                <a16:creationId xmlns:a16="http://schemas.microsoft.com/office/drawing/2014/main" id="{3AF7C286-5876-8842-BB13-9CCD934EFC52}"/>
              </a:ext>
            </a:extLst>
          </p:cNvPr>
          <p:cNvSpPr/>
          <p:nvPr/>
        </p:nvSpPr>
        <p:spPr>
          <a:xfrm rot="20911413">
            <a:off x="8767367" y="4056724"/>
            <a:ext cx="3408482" cy="2166107"/>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2" charset="77"/>
              </a:rPr>
              <a:t>All media must have captions! </a:t>
            </a:r>
          </a:p>
        </p:txBody>
      </p:sp>
      <p:pic>
        <p:nvPicPr>
          <p:cNvPr id="6" name="Picture 5">
            <a:extLst>
              <a:ext uri="{FF2B5EF4-FFF2-40B4-BE49-F238E27FC236}">
                <a16:creationId xmlns:a16="http://schemas.microsoft.com/office/drawing/2014/main" id="{115E4769-C62F-554C-B7E6-78ECA3222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89" y="1958832"/>
            <a:ext cx="5744885" cy="3590552"/>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37</a:t>
            </a:r>
          </a:p>
        </p:txBody>
      </p:sp>
    </p:spTree>
    <p:extLst>
      <p:ext uri="{BB962C8B-B14F-4D97-AF65-F5344CB8AC3E}">
        <p14:creationId xmlns:p14="http://schemas.microsoft.com/office/powerpoint/2010/main" val="3143988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27960"/>
            <a:ext cx="11063786" cy="965147"/>
          </a:xfrm>
        </p:spPr>
        <p:txBody>
          <a:bodyPr>
            <a:normAutofit/>
          </a:bodyPr>
          <a:lstStyle/>
          <a:p>
            <a:r>
              <a:rPr lang="en-US" sz="5400" dirty="0">
                <a:latin typeface="Gotham Medium" pitchFamily="50" charset="0"/>
              </a:rPr>
              <a:t>RESULTS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333416" y="1705928"/>
            <a:ext cx="546295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“Results”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Show sample calculations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Compare results to expectations &amp; other groups design’s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Refer to data to support results</a:t>
            </a:r>
          </a:p>
        </p:txBody>
      </p:sp>
      <p:sp>
        <p:nvSpPr>
          <p:cNvPr id="7" name="Rectangle 6">
            <a:extLst>
              <a:ext uri="{FF2B5EF4-FFF2-40B4-BE49-F238E27FC236}">
                <a16:creationId xmlns:a16="http://schemas.microsoft.com/office/drawing/2014/main"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513025" y="5656654"/>
            <a:ext cx="2674130" cy="369332"/>
          </a:xfrm>
          <a:prstGeom prst="rect">
            <a:avLst/>
          </a:prstGeom>
        </p:spPr>
        <p:txBody>
          <a:bodyPr wrap="none">
            <a:spAutoFit/>
          </a:bodyPr>
          <a:lstStyle/>
          <a:p>
            <a:r>
              <a:rPr lang="en-US" dirty="0">
                <a:latin typeface="Proxima Nova Rg" panose="02000506030000020004" pitchFamily="2" charset="0"/>
              </a:rPr>
              <a:t>Figure 11: Results sample</a:t>
            </a:r>
          </a:p>
        </p:txBody>
      </p:sp>
      <p:pic>
        <p:nvPicPr>
          <p:cNvPr id="11" name="Picture 10">
            <a:extLst>
              <a:ext uri="{FF2B5EF4-FFF2-40B4-BE49-F238E27FC236}">
                <a16:creationId xmlns:a16="http://schemas.microsoft.com/office/drawing/2014/main" id="{BB5FD612-9DB7-8E45-B5EF-C5D8A9316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365" y="1839321"/>
            <a:ext cx="5927219" cy="3704512"/>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38</a:t>
            </a:r>
          </a:p>
        </p:txBody>
      </p:sp>
    </p:spTree>
    <p:extLst>
      <p:ext uri="{BB962C8B-B14F-4D97-AF65-F5344CB8AC3E}">
        <p14:creationId xmlns:p14="http://schemas.microsoft.com/office/powerpoint/2010/main" val="2578221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CONCLUSION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1931972"/>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“Conclusion”</a:t>
            </a:r>
          </a:p>
          <a:p>
            <a:pPr marL="342900" indent="-342900" algn="l">
              <a:buFont typeface="Arial" panose="020B0604020202020204" pitchFamily="34" charset="0"/>
              <a:buChar char="•"/>
            </a:pPr>
            <a:r>
              <a:rPr lang="en-US" sz="2800" dirty="0">
                <a:latin typeface="Proxima Nova Rg" panose="02000506030000020004" pitchFamily="2" charset="0"/>
              </a:rPr>
              <a:t>Was experiment successful?</a:t>
            </a:r>
          </a:p>
          <a:p>
            <a:pPr marL="342900" indent="-342900" algn="l">
              <a:buFont typeface="Arial" panose="020B0604020202020204" pitchFamily="34" charset="0"/>
              <a:buChar char="•"/>
            </a:pPr>
            <a:r>
              <a:rPr lang="en-US" sz="2800" dirty="0">
                <a:latin typeface="Proxima Nova Rg" panose="02000506030000020004" pitchFamily="2" charset="0"/>
              </a:rPr>
              <a:t>Objectives achieved</a:t>
            </a:r>
          </a:p>
          <a:p>
            <a:pPr marL="342900" indent="-342900" algn="l">
              <a:buFont typeface="Arial" panose="020B0604020202020204" pitchFamily="34" charset="0"/>
              <a:buChar char="•"/>
            </a:pPr>
            <a:r>
              <a:rPr lang="en-US" sz="2800" dirty="0">
                <a:latin typeface="Proxima Nova Rg" panose="02000506030000020004" pitchFamily="2" charset="0"/>
              </a:rPr>
              <a:t>Place in competition</a:t>
            </a:r>
          </a:p>
          <a:p>
            <a:pPr marL="342900" indent="-342900" algn="l">
              <a:buFont typeface="Arial" panose="020B0604020202020204" pitchFamily="34" charset="0"/>
              <a:buChar char="•"/>
            </a:pPr>
            <a:r>
              <a:rPr lang="en-US" sz="2800" dirty="0">
                <a:latin typeface="Proxima Nova Rg" panose="02000506030000020004" pitchFamily="2" charset="0"/>
              </a:rPr>
              <a:t>Improvements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3122971" cy="369332"/>
          </a:xfrm>
          <a:prstGeom prst="rect">
            <a:avLst/>
          </a:prstGeom>
        </p:spPr>
        <p:txBody>
          <a:bodyPr wrap="none">
            <a:spAutoFit/>
          </a:bodyPr>
          <a:lstStyle/>
          <a:p>
            <a:r>
              <a:rPr lang="en-US" dirty="0">
                <a:latin typeface="Proxima Nova Rg" panose="02000506030000020004" pitchFamily="2" charset="0"/>
              </a:rPr>
              <a:t>Figure 12: Conclusion sample</a:t>
            </a:r>
          </a:p>
        </p:txBody>
      </p:sp>
      <p:pic>
        <p:nvPicPr>
          <p:cNvPr id="11" name="Picture 10">
            <a:extLst>
              <a:ext uri="{FF2B5EF4-FFF2-40B4-BE49-F238E27FC236}">
                <a16:creationId xmlns:a16="http://schemas.microsoft.com/office/drawing/2014/main" id="{37A38B34-B1D4-804B-A1E8-A10D360FE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22" y="1903006"/>
            <a:ext cx="5747658" cy="3592286"/>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39</a:t>
            </a:r>
          </a:p>
        </p:txBody>
      </p:sp>
    </p:spTree>
    <p:extLst>
      <p:ext uri="{BB962C8B-B14F-4D97-AF65-F5344CB8AC3E}">
        <p14:creationId xmlns:p14="http://schemas.microsoft.com/office/powerpoint/2010/main" val="84459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assroom">
            <a:extLst>
              <a:ext uri="{FF2B5EF4-FFF2-40B4-BE49-F238E27FC236}">
                <a16:creationId xmlns:a16="http://schemas.microsoft.com/office/drawing/2014/main" id="{B84FB417-15FC-D640-BDC5-A20117B1C162}"/>
              </a:ext>
            </a:extLst>
          </p:cNvPr>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461" y="1815391"/>
            <a:ext cx="3975026" cy="3975026"/>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28442"/>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09231" y="1957071"/>
            <a:ext cx="6086163"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full sentences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Include images from labs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hand-drawn lab notes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Consistent fonts and text sizes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serif fonts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18-point font minimum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numbers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Don’t crowd slides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6907AF8B-1143-C149-B363-8192C0579063}"/>
              </a:ext>
            </a:extLst>
          </p:cNvPr>
          <p:cNvSpPr/>
          <p:nvPr/>
        </p:nvSpPr>
        <p:spPr>
          <a:xfrm>
            <a:off x="697576" y="2889822"/>
            <a:ext cx="506591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atin typeface="Proxima Nova Lt" panose="02000506030000020004" pitchFamily="2" charset="77"/>
              </a:rPr>
              <a:t>PROFESSIONAL &amp; READABLE</a:t>
            </a:r>
            <a:endParaRPr lang="en-US" sz="4800" b="1" dirty="0">
              <a:ln w="9525">
                <a:solidFill>
                  <a:schemeClr val="bg1"/>
                </a:solidFill>
                <a:prstDash val="solid"/>
              </a:ln>
              <a:effectLst>
                <a:outerShdw blurRad="12700" dist="38100" dir="2700000" algn="tl" rotWithShape="0">
                  <a:schemeClr val="bg1">
                    <a:lumMod val="50000"/>
                  </a:schemeClr>
                </a:outerShdw>
              </a:effectLst>
              <a:latin typeface="Proxima Nova Lt" panose="02000506030000020004" pitchFamily="2" charset="77"/>
            </a:endParaRP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40</a:t>
            </a:r>
          </a:p>
        </p:txBody>
      </p:sp>
    </p:spTree>
    <p:extLst>
      <p:ext uri="{BB962C8B-B14F-4D97-AF65-F5344CB8AC3E}">
        <p14:creationId xmlns:p14="http://schemas.microsoft.com/office/powerpoint/2010/main" val="2445854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3985"/>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34798" y="1730831"/>
            <a:ext cx="6911411"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Use figures and images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Figure 13 explains photosynthesis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Captions with every image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Main points on slides only</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Elaborate your points verbally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X by X Rule (X = 3, 4, 5, 6, or 7)</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5 lines per slide, 5 words per line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FE9BCAA6-223D-F642-B377-6014A2F34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512" y="1730831"/>
            <a:ext cx="3610335" cy="3617621"/>
          </a:xfrm>
          <a:prstGeom prst="rect">
            <a:avLst/>
          </a:prstGeom>
        </p:spPr>
      </p:pic>
      <p:sp>
        <p:nvSpPr>
          <p:cNvPr id="16" name="Rectangle 15">
            <a:extLst>
              <a:ext uri="{FF2B5EF4-FFF2-40B4-BE49-F238E27FC236}">
                <a16:creationId xmlns:a16="http://schemas.microsoft.com/office/drawing/2014/main" id="{5BE3E5D1-0A55-5649-98AF-3BAD501A83B4}"/>
              </a:ext>
            </a:extLst>
          </p:cNvPr>
          <p:cNvSpPr/>
          <p:nvPr/>
        </p:nvSpPr>
        <p:spPr>
          <a:xfrm>
            <a:off x="6585679" y="5448131"/>
            <a:ext cx="6096000" cy="646331"/>
          </a:xfrm>
          <a:prstGeom prst="rect">
            <a:avLst/>
          </a:prstGeom>
        </p:spPr>
        <p:txBody>
          <a:bodyPr>
            <a:spAutoFit/>
          </a:bodyPr>
          <a:lstStyle/>
          <a:p>
            <a:pPr algn="ctr"/>
            <a:r>
              <a:rPr lang="en-US" dirty="0">
                <a:latin typeface="Proxima Nova Rg" panose="02000506030000020004" pitchFamily="2" charset="0"/>
              </a:rPr>
              <a:t>Figure 13: Photosynthesis diagram </a:t>
            </a:r>
            <a:br>
              <a:rPr lang="en-US" dirty="0">
                <a:latin typeface="Proxima Nova Rg" panose="02000506030000020004" pitchFamily="2" charset="0"/>
              </a:rPr>
            </a:br>
            <a:r>
              <a:rPr lang="en-US" dirty="0">
                <a:latin typeface="Proxima Nova Rg" panose="02000506030000020004" pitchFamily="2" charset="0"/>
              </a:rPr>
              <a:t>courtesy of </a:t>
            </a:r>
            <a:r>
              <a:rPr lang="en-US" dirty="0" err="1">
                <a:latin typeface="Proxima Nova Rg" panose="02000506030000020004" pitchFamily="2" charset="0"/>
              </a:rPr>
              <a:t>VectorStock</a:t>
            </a:r>
            <a:r>
              <a:rPr lang="en-US" dirty="0">
                <a:latin typeface="Proxima Nova Rg" panose="02000506030000020004" pitchFamily="2" charset="0"/>
              </a:rPr>
              <a:t> </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41</a:t>
            </a:r>
          </a:p>
        </p:txBody>
      </p:sp>
    </p:spTree>
    <p:extLst>
      <p:ext uri="{BB962C8B-B14F-4D97-AF65-F5344CB8AC3E}">
        <p14:creationId xmlns:p14="http://schemas.microsoft.com/office/powerpoint/2010/main" val="3553805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4999F1-1667-0B45-9101-8D9941B71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07" y="1857604"/>
            <a:ext cx="5615478" cy="3743652"/>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75061" y="647998"/>
            <a:ext cx="11063786" cy="965147"/>
          </a:xfrm>
        </p:spPr>
        <p:txBody>
          <a:bodyPr>
            <a:normAutofit/>
          </a:bodyPr>
          <a:lstStyle/>
          <a:p>
            <a:r>
              <a:rPr lang="en-US" sz="5400" dirty="0">
                <a:latin typeface="Gotham Medium" pitchFamily="50" charset="0"/>
              </a:rPr>
              <a:t>PHYSICAL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486562" y="1957071"/>
            <a:ext cx="5558481" cy="3917892"/>
          </a:xfrm>
        </p:spPr>
        <p:txBody>
          <a:bodyPr anchor="ctr">
            <a:normAutofit fontScale="85000" lnSpcReduction="10000"/>
          </a:bodyPr>
          <a:lstStyle/>
          <a:p>
            <a:pPr marL="342900" indent="-342900" algn="l">
              <a:lnSpc>
                <a:spcPct val="11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Speak loudly and slowly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Face the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Eye contact with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Utilize a laser pointer where appropriate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Mistakes happen!</a:t>
            </a:r>
          </a:p>
          <a:p>
            <a:pPr marL="800100" lvl="1" indent="-342900" algn="l">
              <a:lnSpc>
                <a:spcPct val="110000"/>
              </a:lnSpc>
              <a:buFont typeface="Arial" panose="020B0604020202020204" pitchFamily="34" charset="0"/>
              <a:buChar char="•"/>
            </a:pPr>
            <a:r>
              <a:rPr lang="en-US" sz="3000" dirty="0">
                <a:latin typeface="Proxima Nova Rg" panose="02000506030000020004" pitchFamily="2" charset="0"/>
              </a:rPr>
              <a:t>Stay calm and keep presenting</a:t>
            </a:r>
          </a:p>
          <a:p>
            <a:pPr marL="342900" indent="-342900" algn="l">
              <a:buFont typeface="Arial" panose="020B0604020202020204" pitchFamily="34" charset="0"/>
              <a:buChar char="•"/>
            </a:pPr>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1EF2B6FE-A3BD-4A49-A0CB-91D9FE70B376}"/>
              </a:ext>
            </a:extLst>
          </p:cNvPr>
          <p:cNvSpPr/>
          <p:nvPr/>
        </p:nvSpPr>
        <p:spPr>
          <a:xfrm>
            <a:off x="753402" y="5711214"/>
            <a:ext cx="6096000" cy="369332"/>
          </a:xfrm>
          <a:prstGeom prst="rect">
            <a:avLst/>
          </a:prstGeom>
        </p:spPr>
        <p:txBody>
          <a:bodyPr>
            <a:spAutoFit/>
          </a:bodyPr>
          <a:lstStyle/>
          <a:p>
            <a:r>
              <a:rPr lang="en-US" dirty="0">
                <a:latin typeface="Proxima Nova Rg" panose="02000506030000020004" pitchFamily="2" charset="0"/>
              </a:rPr>
              <a:t>Figure 14: Presentation delivery courtesy of NBC  </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42</a:t>
            </a:r>
          </a:p>
        </p:txBody>
      </p:sp>
    </p:spTree>
    <p:extLst>
      <p:ext uri="{BB962C8B-B14F-4D97-AF65-F5344CB8AC3E}">
        <p14:creationId xmlns:p14="http://schemas.microsoft.com/office/powerpoint/2010/main" val="313888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44369" y="653515"/>
            <a:ext cx="11358262" cy="965147"/>
          </a:xfrm>
        </p:spPr>
        <p:txBody>
          <a:bodyPr>
            <a:normAutofit/>
          </a:bodyPr>
          <a:lstStyle/>
          <a:p>
            <a:r>
              <a:rPr lang="en-US" sz="5000" dirty="0">
                <a:latin typeface="Gotham Medium" pitchFamily="50" charset="0"/>
              </a:rPr>
              <a:t>CLASSROOM PREPARATION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44369" y="1338925"/>
            <a:ext cx="10157024" cy="2619893"/>
          </a:xfrm>
        </p:spPr>
        <p:txBody>
          <a:bodyPr anchor="ctr">
            <a:normAutofit fontScale="92500"/>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r>
              <a:rPr lang="en-US" sz="3000" dirty="0">
                <a:solidFill>
                  <a:srgbClr val="57068C"/>
                </a:solidFill>
                <a:latin typeface="Proxima Nova Lt" panose="02000506030000020004" pitchFamily="2" charset="77"/>
              </a:rPr>
              <a:t>Preparation: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Technical difficulties do happen!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Bring extra copy of presentation on </a:t>
            </a:r>
            <a:r>
              <a:rPr lang="en-US" sz="3000" dirty="0" err="1">
                <a:latin typeface="Proxima Nova Rg" panose="02000506030000020004" pitchFamily="2" charset="0"/>
              </a:rPr>
              <a:t>thumbdrive</a:t>
            </a:r>
            <a:r>
              <a:rPr lang="en-US" sz="3000" dirty="0">
                <a:latin typeface="Proxima Nova Rg" panose="02000506030000020004" pitchFamily="2" charset="0"/>
              </a:rPr>
              <a:t> or laptop</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Be prepared to present without slideshow</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F0CCAA0-C109-C348-93C7-BFC254FF3E47}"/>
              </a:ext>
            </a:extLst>
          </p:cNvPr>
          <p:cNvSpPr txBox="1">
            <a:spLocks/>
          </p:cNvSpPr>
          <p:nvPr/>
        </p:nvSpPr>
        <p:spPr>
          <a:xfrm>
            <a:off x="544369" y="3336157"/>
            <a:ext cx="9370490" cy="261989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a:p>
            <a:pPr algn="l">
              <a:lnSpc>
                <a:spcPct val="100000"/>
              </a:lnSpc>
            </a:pPr>
            <a:r>
              <a:rPr lang="en-US" sz="2800" dirty="0">
                <a:solidFill>
                  <a:srgbClr val="57068C"/>
                </a:solidFill>
                <a:latin typeface="Proxima Nova Lt" panose="02000506030000020004" pitchFamily="2" charset="77"/>
              </a:rPr>
              <a:t>Classroom etiquette:</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laptop/cellphone/technology use in class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Give presenter your full attention</a:t>
            </a:r>
          </a:p>
          <a:p>
            <a:pPr marL="1257300" lvl="2" indent="-342900" algn="l">
              <a:lnSpc>
                <a:spcPct val="100000"/>
              </a:lnSpc>
              <a:buFont typeface="Arial" panose="020B0604020202020204" pitchFamily="34" charset="0"/>
              <a:buChar char="•"/>
            </a:pPr>
            <a:r>
              <a:rPr lang="en-US" sz="2800" dirty="0">
                <a:latin typeface="Proxima Nova Rg" panose="02000506030000020004" pitchFamily="2" charset="0"/>
              </a:rPr>
              <a:t>No rehearsal during class time</a:t>
            </a:r>
          </a:p>
        </p:txBody>
      </p:sp>
      <p:sp>
        <p:nvSpPr>
          <p:cNvPr id="14" name="Explosion 1 13">
            <a:extLst>
              <a:ext uri="{FF2B5EF4-FFF2-40B4-BE49-F238E27FC236}">
                <a16:creationId xmlns:a16="http://schemas.microsoft.com/office/drawing/2014/main" id="{30A10AA9-5E83-A24B-8B65-102DABA93E9A}"/>
              </a:ext>
            </a:extLst>
          </p:cNvPr>
          <p:cNvSpPr/>
          <p:nvPr/>
        </p:nvSpPr>
        <p:spPr>
          <a:xfrm rot="20911413">
            <a:off x="8860258" y="2933752"/>
            <a:ext cx="3189263" cy="3240510"/>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Etiquette infractions result in loss of points </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43</a:t>
            </a:r>
          </a:p>
        </p:txBody>
      </p:sp>
    </p:spTree>
    <p:extLst>
      <p:ext uri="{BB962C8B-B14F-4D97-AF65-F5344CB8AC3E}">
        <p14:creationId xmlns:p14="http://schemas.microsoft.com/office/powerpoint/2010/main" val="725888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4433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395927" y="453737"/>
            <a:ext cx="1140014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ACADEMIC &amp; PROFESSIONAL GROWTH </a:t>
            </a:r>
          </a:p>
        </p:txBody>
      </p:sp>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t="50309" b="25980"/>
          <a:stretch/>
        </p:blipFill>
        <p:spPr>
          <a:xfrm>
            <a:off x="721302" y="1442435"/>
            <a:ext cx="10972800" cy="1887818"/>
          </a:xfrm>
          <a:prstGeom prst="rect">
            <a:avLst/>
          </a:prstGeom>
        </p:spPr>
      </p:pic>
      <p:pic>
        <p:nvPicPr>
          <p:cNvPr id="11" name="Picture 10"/>
          <p:cNvPicPr>
            <a:picLocks noChangeAspect="1"/>
          </p:cNvPicPr>
          <p:nvPr/>
        </p:nvPicPr>
        <p:blipFill rotWithShape="1">
          <a:blip r:embed="rId5"/>
          <a:srcRect t="74058"/>
          <a:stretch/>
        </p:blipFill>
        <p:spPr>
          <a:xfrm>
            <a:off x="721302" y="3888497"/>
            <a:ext cx="10972800" cy="2065437"/>
          </a:xfrm>
          <a:prstGeom prst="rect">
            <a:avLst/>
          </a:prstGeom>
        </p:spPr>
      </p:pic>
      <p:sp>
        <p:nvSpPr>
          <p:cNvPr id="13" name="Title 1">
            <a:extLst>
              <a:ext uri="{FF2B5EF4-FFF2-40B4-BE49-F238E27FC236}">
                <a16:creationId xmlns:a16="http://schemas.microsoft.com/office/drawing/2014/main" id="{8D01EA89-A5D1-48B7-8CB0-1B370CCC07C9}"/>
              </a:ext>
            </a:extLst>
          </p:cNvPr>
          <p:cNvSpPr txBox="1">
            <a:spLocks/>
          </p:cNvSpPr>
          <p:nvPr/>
        </p:nvSpPr>
        <p:spPr>
          <a:xfrm>
            <a:off x="1302297" y="3033398"/>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THE FUTURE OF ENGINEERING</a:t>
            </a:r>
          </a:p>
        </p:txBody>
      </p:sp>
      <p:sp>
        <p:nvSpPr>
          <p:cNvPr id="2" name="Rectangle 1"/>
          <p:cNvSpPr/>
          <p:nvPr/>
        </p:nvSpPr>
        <p:spPr>
          <a:xfrm>
            <a:off x="8295588" y="4157383"/>
            <a:ext cx="3596639" cy="1270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ngineering Unleash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3688" y="4330741"/>
            <a:ext cx="3125355" cy="92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18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722520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ENGINEERING CURRICULUM</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7305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Image result for engineering curriculum">
            <a:extLst>
              <a:ext uri="{FF2B5EF4-FFF2-40B4-BE49-F238E27FC236}">
                <a16:creationId xmlns:a16="http://schemas.microsoft.com/office/drawing/2014/main" id="{F31527EC-BE4A-054B-9C55-CDDBFE22D6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6"/>
          <a:stretch/>
        </p:blipFill>
        <p:spPr bwMode="auto">
          <a:xfrm>
            <a:off x="3112217" y="1609159"/>
            <a:ext cx="6262693" cy="4493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1337049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564107" y="49845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T-shaped professional engineers and t-shaped engineering technologistsÂ ">
            <a:extLst>
              <a:ext uri="{FF2B5EF4-FFF2-40B4-BE49-F238E27FC236}">
                <a16:creationId xmlns:a16="http://schemas.microsoft.com/office/drawing/2014/main" id="{2FC9F30B-1062-A14C-9BDD-A13CDFDF4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93491"/>
            <a:ext cx="5357092" cy="39957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4845BBA6-C3F1-444D-B789-85DFE9EAA41E}"/>
              </a:ext>
            </a:extLst>
          </p:cNvPr>
          <p:cNvSpPr/>
          <p:nvPr/>
        </p:nvSpPr>
        <p:spPr>
          <a:xfrm>
            <a:off x="6888382" y="2074730"/>
            <a:ext cx="4296369" cy="523220"/>
          </a:xfrm>
          <a:prstGeom prst="rect">
            <a:avLst/>
          </a:prstGeom>
        </p:spPr>
        <p:txBody>
          <a:bodyPr wrap="none">
            <a:spAutoFit/>
          </a:bodyPr>
          <a:lstStyle/>
          <a:p>
            <a:r>
              <a:rPr lang="en-US" sz="2800" dirty="0">
                <a:solidFill>
                  <a:schemeClr val="accent6"/>
                </a:solidFill>
                <a:latin typeface="Proxima Nova Lt" panose="02000506030000020004" pitchFamily="50" charset="0"/>
              </a:rPr>
              <a:t>The ‘T’ Shaped Engineer: </a:t>
            </a:r>
          </a:p>
        </p:txBody>
      </p:sp>
      <p:sp>
        <p:nvSpPr>
          <p:cNvPr id="19" name="Subtitle 2">
            <a:extLst>
              <a:ext uri="{FF2B5EF4-FFF2-40B4-BE49-F238E27FC236}">
                <a16:creationId xmlns:a16="http://schemas.microsoft.com/office/drawing/2014/main" id="{334CC1B9-9031-104E-A2F7-91E0C0725248}"/>
              </a:ext>
            </a:extLst>
          </p:cNvPr>
          <p:cNvSpPr txBox="1">
            <a:spLocks/>
          </p:cNvSpPr>
          <p:nvPr/>
        </p:nvSpPr>
        <p:spPr>
          <a:xfrm>
            <a:off x="6888382" y="2128796"/>
            <a:ext cx="5313088" cy="40510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Height represents expertise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Width represents breadth of general knowledge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‘T’ shape enables engineers to solve a wide range of problems </a:t>
            </a:r>
            <a:r>
              <a:rPr lang="en-US" b="1" dirty="0">
                <a:latin typeface="Proxima Nova Rg" panose="02000506030000020004" pitchFamily="2" charset="0"/>
              </a:rPr>
              <a:t>	</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2876238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955</TotalTime>
  <Words>1663</Words>
  <Application>Microsoft Macintosh PowerPoint</Application>
  <PresentationFormat>Widescreen</PresentationFormat>
  <Paragraphs>370</Paragraphs>
  <Slides>48</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Arial</vt:lpstr>
      <vt:lpstr>Proxima Nova Lt</vt:lpstr>
      <vt:lpstr>Proxima Nova Rg</vt:lpstr>
      <vt:lpstr>Calibri Light</vt:lpstr>
      <vt:lpstr>Gotham Medium</vt:lpstr>
      <vt:lpstr>Calibri</vt:lpstr>
      <vt:lpstr>Office Theme</vt:lpstr>
      <vt:lpstr>Custom Design</vt:lpstr>
      <vt:lpstr>RECITATION 1</vt:lpstr>
      <vt:lpstr>AGENDA</vt:lpstr>
      <vt:lpstr>EG 1003 RECITATION  INTRO PRESENTATIONS OVERVIEW</vt:lpstr>
      <vt:lpstr>PowerPoint Presentation</vt:lpstr>
      <vt:lpstr>PowerPoint Presentation</vt:lpstr>
      <vt:lpstr>AGENDA</vt:lpstr>
      <vt:lpstr>ENGINEERING CURRICULUM</vt:lpstr>
      <vt:lpstr>PowerPoint Presentation</vt:lpstr>
      <vt:lpstr>PowerPoint Presentation</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ACADEMIC HONESTY &amp; PLAGIARISM </vt:lpstr>
      <vt:lpstr>WHAT IS ACADEMIC DISHONESTY?</vt:lpstr>
      <vt:lpstr>IMPORTANCE OF PROPER CITATION</vt:lpstr>
      <vt:lpstr>PowerPoint Presentation</vt:lpstr>
      <vt:lpstr>PowerPoint Presentation</vt:lpstr>
      <vt:lpstr>PowerPoint Presentation</vt:lpstr>
      <vt:lpstr>PowerPoint Presentation</vt:lpstr>
      <vt:lpstr>QUESTIONS?</vt:lpstr>
      <vt:lpstr>HOW TO GIVE A RECITATION PRESENTATION</vt:lpstr>
      <vt:lpstr>LAB PRESENTATION OVERVIEW</vt:lpstr>
      <vt:lpstr>PRESENTATION FORMAT</vt:lpstr>
      <vt:lpstr>TITLE SLIDE</vt:lpstr>
      <vt:lpstr>OVERVIEW SLIDE</vt:lpstr>
      <vt:lpstr>EXPERIMENTAL OBJECTIVE SLIDE</vt:lpstr>
      <vt:lpstr>INTRODUCTION SLIDE</vt:lpstr>
      <vt:lpstr>BACKGROUND INFORMATION SLIDES</vt:lpstr>
      <vt:lpstr>MATERIALS SLIDE</vt:lpstr>
      <vt:lpstr>PROCEDURE SLIDES</vt:lpstr>
      <vt:lpstr>DATA/OBSERVATIONS SLIDES</vt:lpstr>
      <vt:lpstr>RESULTS SLIDE</vt:lpstr>
      <vt:lpstr>CONCLUSION SLIDE</vt:lpstr>
      <vt:lpstr>VISUAL DELIVERY</vt:lpstr>
      <vt:lpstr>VISUAL DELIVERY</vt:lpstr>
      <vt:lpstr>PHYSICAL DELIVERY</vt:lpstr>
      <vt:lpstr>CLASSROOM PREPARATION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1</dc:title>
  <dc:creator>Diya</dc:creator>
  <cp:lastModifiedBy>Hannah Becker</cp:lastModifiedBy>
  <cp:revision>36</cp:revision>
  <dcterms:created xsi:type="dcterms:W3CDTF">2020-08-22T05:24:58Z</dcterms:created>
  <dcterms:modified xsi:type="dcterms:W3CDTF">2022-07-07T21:30:04Z</dcterms:modified>
  <cp:contentStatus/>
</cp:coreProperties>
</file>