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8" r:id="rId4"/>
    <p:sldId id="299" r:id="rId5"/>
    <p:sldId id="302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17" r:id="rId15"/>
  </p:sldIdLst>
  <p:sldSz cx="12192000" cy="6858000"/>
  <p:notesSz cx="6858000" cy="9144000"/>
  <p:embeddedFontLst>
    <p:embeddedFont>
      <p:font typeface="Gotham Medium" pitchFamily="50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S PGothic" panose="020B0600070205080204" pitchFamily="34" charset="-128"/>
      <p:regular r:id="rId23"/>
    </p:embeddedFont>
    <p:embeddedFont>
      <p:font typeface="Proxima Nova Rg" panose="02000506030000020004" pitchFamily="2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Proxima Nova Lt" panose="020005060300000200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7" autoAdjust="0"/>
    <p:restoredTop sz="94704"/>
  </p:normalViewPr>
  <p:slideViewPr>
    <p:cSldViewPr snapToGrid="0">
      <p:cViewPr varScale="1">
        <p:scale>
          <a:sx n="81" d="100"/>
          <a:sy n="81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an article written by </a:t>
            </a:r>
            <a:r>
              <a:rPr lang="en-US" dirty="0" err="1"/>
              <a:t>GlassDoor</a:t>
            </a:r>
            <a:r>
              <a:rPr lang="en-US" dirty="0"/>
              <a:t> in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ssdoor.com/Job/software-developer-jobs-SRCH_KO0,18.htm" TargetMode="External"/><Relationship Id="rId13" Type="http://schemas.openxmlformats.org/officeDocument/2006/relationships/hyperlink" Target="https://www.glassdoor.com/Job/process-engineer-jobs-SRCH_KO0,16.htm" TargetMode="External"/><Relationship Id="rId18" Type="http://schemas.openxmlformats.org/officeDocument/2006/relationships/hyperlink" Target="https://www.glassdoor.com/Job/technical-support-jobs-SRCH_KO0,17.htm" TargetMode="External"/><Relationship Id="rId26" Type="http://schemas.openxmlformats.org/officeDocument/2006/relationships/hyperlink" Target="https://www.glassdoor.com/Job/lvn-jobs-SRCH_KO0,3.htm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glassdoor.com/Job/field-engineer-jobs-SRCH_KO0,14.htm" TargetMode="External"/><Relationship Id="rId7" Type="http://schemas.openxmlformats.org/officeDocument/2006/relationships/hyperlink" Target="https://www.glassdoor.com/Job/electrical-engineer-jobs-SRCH_KO0,19.htm" TargetMode="External"/><Relationship Id="rId12" Type="http://schemas.openxmlformats.org/officeDocument/2006/relationships/hyperlink" Target="https://www.glassdoor.com/Job/chemical-engineer-jobs-SRCH_KE0,17.htm" TargetMode="External"/><Relationship Id="rId17" Type="http://schemas.openxmlformats.org/officeDocument/2006/relationships/hyperlink" Target="https://www.glassdoor.com/Job/programmer-analyst-jobs-SRCH_KO0,18.htm" TargetMode="External"/><Relationship Id="rId25" Type="http://schemas.openxmlformats.org/officeDocument/2006/relationships/hyperlink" Target="https://www.glassdoor.com/Job/registered-nurse-jobs-SRCH_KO0,1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lassdoor.com/Job/production-planner-jobs-SRCH_KO0,18.htm" TargetMode="External"/><Relationship Id="rId20" Type="http://schemas.openxmlformats.org/officeDocument/2006/relationships/hyperlink" Target="https://www.glassdoor.com/Job/structural-engineer-jobs-SRCH_KO0,19.htm" TargetMode="External"/><Relationship Id="rId29" Type="http://schemas.openxmlformats.org/officeDocument/2006/relationships/hyperlink" Target="https://www.glassdoor.com/Job/help-desk-analyst-jobs-SRCH_KO0,1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assdoor.com/Job/web-developer-jobs-SRCH_KO0,13.htm" TargetMode="External"/><Relationship Id="rId11" Type="http://schemas.openxmlformats.org/officeDocument/2006/relationships/hyperlink" Target="https://www.glassdoor.com/Job/project-engineer-jobs-SRCH_KO0,16.htm" TargetMode="External"/><Relationship Id="rId24" Type="http://schemas.openxmlformats.org/officeDocument/2006/relationships/hyperlink" Target="https://www.glassdoor.com/Job/data-scientist-jobs-SRCH_KO0,14.htm" TargetMode="External"/><Relationship Id="rId32" Type="http://schemas.openxmlformats.org/officeDocument/2006/relationships/image" Target="../media/image2.png"/><Relationship Id="rId5" Type="http://schemas.openxmlformats.org/officeDocument/2006/relationships/hyperlink" Target="https://www.glassdoor.com/Job/systems-engineer-jobs-SRCH_KO0,16.htm" TargetMode="External"/><Relationship Id="rId15" Type="http://schemas.openxmlformats.org/officeDocument/2006/relationships/hyperlink" Target="https://www.glassdoor.com/Job/quality-engineer-jobs-SRCH_KO0,16.htm" TargetMode="External"/><Relationship Id="rId23" Type="http://schemas.openxmlformats.org/officeDocument/2006/relationships/hyperlink" Target="https://www.glassdoor.com/Job/statistician-jobs-SRCH_KO0,12.htm" TargetMode="External"/><Relationship Id="rId28" Type="http://schemas.openxmlformats.org/officeDocument/2006/relationships/hyperlink" Target="https://www.glassdoor.com/Job/network-administrator-jobs-SRCH_KO0,21.htm" TargetMode="External"/><Relationship Id="rId10" Type="http://schemas.openxmlformats.org/officeDocument/2006/relationships/hyperlink" Target="https://www.glassdoor.com/Job/design-engineer-jobs-SRCH_KE0,15.htm" TargetMode="External"/><Relationship Id="rId19" Type="http://schemas.openxmlformats.org/officeDocument/2006/relationships/hyperlink" Target="https://www.glassdoor.com/Job/civil-engineer-jobs-SRCH_KO0,14.htm" TargetMode="External"/><Relationship Id="rId31" Type="http://schemas.openxmlformats.org/officeDocument/2006/relationships/hyperlink" Target="https://www.glassdoor.com/blog/50-highest-paying-college-majors/" TargetMode="External"/><Relationship Id="rId4" Type="http://schemas.openxmlformats.org/officeDocument/2006/relationships/hyperlink" Target="https://www.glassdoor.com/Job/software-engineer-jobs-SRCH_KO0,17.htm" TargetMode="External"/><Relationship Id="rId9" Type="http://schemas.openxmlformats.org/officeDocument/2006/relationships/hyperlink" Target="https://www.glassdoor.com/Job/mechanical-engineer-jobs-SRCH_KO0,19.htm" TargetMode="External"/><Relationship Id="rId14" Type="http://schemas.openxmlformats.org/officeDocument/2006/relationships/hyperlink" Target="https://www.glassdoor.com/Job/industrial-engineer-jobs-SRCH_KO0,19.htm" TargetMode="External"/><Relationship Id="rId22" Type="http://schemas.openxmlformats.org/officeDocument/2006/relationships/hyperlink" Target="https://www.glassdoor.com/Job/data-analyst-jobs-SRCH_KO0,12.htm" TargetMode="External"/><Relationship Id="rId27" Type="http://schemas.openxmlformats.org/officeDocument/2006/relationships/hyperlink" Target="https://www.glassdoor.com/Job/case-manager-jobs-SRCH_KO0,12.htm" TargetMode="External"/><Relationship Id="rId30" Type="http://schemas.openxmlformats.org/officeDocument/2006/relationships/hyperlink" Target="https://www.glassdoor.com/Job/business-analyst-jobs-SRCH_KO0,16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engineering.nyu.edu/student-life/tandon-career-services" TargetMode="External"/><Relationship Id="rId7" Type="http://schemas.openxmlformats.org/officeDocument/2006/relationships/hyperlink" Target="https://app.joinhandshake.com/auth?auth=565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yu.edu/students/student-information-and-resources/career-development-and-jobs.html" TargetMode="External"/><Relationship Id="rId5" Type="http://schemas.openxmlformats.org/officeDocument/2006/relationships/hyperlink" Target="https://engineering.nyu.edu/student-life/tandon-career-services/student-resources" TargetMode="External"/><Relationship Id="rId4" Type="http://schemas.openxmlformats.org/officeDocument/2006/relationships/hyperlink" Target="https://engineering.nyu.edu/student-life/tandon-career-services/tandonconnect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9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91025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subject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with proper 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="" xmlns:a16="http://schemas.microsoft.com/office/drawing/2014/main" id="{5D8D53EB-3F95-5443-B6B5-E424AE4C6D35}"/>
              </a:ext>
            </a:extLst>
          </p:cNvPr>
          <p:cNvSpPr/>
          <p:nvPr/>
        </p:nvSpPr>
        <p:spPr>
          <a:xfrm>
            <a:off x="9327453" y="5045372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656988" y="1683530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36" y="2484871"/>
            <a:ext cx="10231923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 30 second elevator pitch for your EG 1003 project with a partner not on your team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TOP PAYING MAJORS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2A5720-1EA9-1843-9788-265CBF3DA7F1}"/>
              </a:ext>
            </a:extLst>
          </p:cNvPr>
          <p:cNvSpPr/>
          <p:nvPr/>
        </p:nvSpPr>
        <p:spPr>
          <a:xfrm>
            <a:off x="1623978" y="1503880"/>
            <a:ext cx="8944041" cy="48891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1.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$70,000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4"/>
              </a:rPr>
              <a:t>Software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6"/>
              </a:rPr>
              <a:t>Web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2. Electrical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$68,438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7"/>
              </a:rPr>
              <a:t>Electrical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8"/>
              </a:rPr>
              <a:t>Software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3. Mechanical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9"/>
              </a:rPr>
              <a:t>Mechanical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0"/>
              </a:rPr>
              <a:t>Design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4. Chemical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2"/>
              </a:rPr>
              <a:t>Chemical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3"/>
              </a:rPr>
              <a:t>Process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5. Industrial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$64,381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4"/>
              </a:rPr>
              <a:t>Industrial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5"/>
              </a:rPr>
              <a:t>Quality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6"/>
              </a:rPr>
              <a:t>Production Planner</a:t>
            </a:r>
            <a:endParaRPr lang="en-US" sz="1200" dirty="0">
              <a:solidFill>
                <a:srgbClr val="1861BF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 smtClean="0">
                <a:solidFill>
                  <a:srgbClr val="404040"/>
                </a:solidFill>
                <a:latin typeface="Proxima Nova Lt" panose="02000506030000020004" pitchFamily="2" charset="77"/>
              </a:rPr>
              <a:t>6</a:t>
            </a:r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. Information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7"/>
              </a:rPr>
              <a:t>Programmer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8"/>
              </a:rPr>
              <a:t>Technical Support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7. Civil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$61,500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9"/>
              </a:rPr>
              <a:t>Civil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0"/>
              </a:rPr>
              <a:t>Structural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1"/>
              </a:rPr>
              <a:t>Field Engineer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8.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2"/>
              </a:rPr>
              <a:t>Data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3"/>
              </a:rPr>
              <a:t>Statistician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4"/>
              </a:rPr>
              <a:t>Data Scientist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9. Nursing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5"/>
              </a:rPr>
              <a:t>Registered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6"/>
              </a:rPr>
              <a:t> Licensed Vocational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7"/>
              </a:rPr>
              <a:t>Case Manager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10. Management Information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 Rg" panose="02000506030000020004" pitchFamily="2" charset="77"/>
                <a:hlinkClick r:id="rId28"/>
              </a:rPr>
              <a:t>Network Administrator</a:t>
            </a:r>
            <a:r>
              <a:rPr lang="en-US" sz="1200" dirty="0">
                <a:latin typeface="Proxima Nova Rg" panose="02000506030000020004" pitchFamily="2" charset="77"/>
              </a:rPr>
              <a:t>, </a:t>
            </a:r>
            <a:r>
              <a:rPr lang="en-US" sz="1200" dirty="0">
                <a:latin typeface="Proxima Nova Rg" panose="02000506030000020004" pitchFamily="2" charset="77"/>
                <a:hlinkClick r:id="rId29"/>
              </a:rPr>
              <a:t>Help Desk Analyst</a:t>
            </a:r>
            <a:r>
              <a:rPr lang="en-US" sz="1200" dirty="0">
                <a:latin typeface="Proxima Nova Rg" panose="02000506030000020004" pitchFamily="2" charset="77"/>
              </a:rPr>
              <a:t>, </a:t>
            </a:r>
            <a:r>
              <a:rPr lang="en-US" sz="1200" dirty="0">
                <a:latin typeface="Proxima Nova Rg" panose="02000506030000020004" pitchFamily="2" charset="77"/>
                <a:hlinkClick r:id="rId30"/>
              </a:rPr>
              <a:t>Business Analyst</a:t>
            </a:r>
            <a:endParaRPr lang="en-US" sz="1200" dirty="0">
              <a:solidFill>
                <a:srgbClr val="404040"/>
              </a:solidFill>
              <a:effectLst/>
              <a:latin typeface="Proxima Nova Rg" panose="02000506030000020004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C62813B-7008-154C-A3FA-8033E403E63A}"/>
              </a:ext>
            </a:extLst>
          </p:cNvPr>
          <p:cNvGrpSpPr/>
          <p:nvPr/>
        </p:nvGrpSpPr>
        <p:grpSpPr>
          <a:xfrm>
            <a:off x="10168641" y="3772959"/>
            <a:ext cx="2401825" cy="522189"/>
            <a:chOff x="10070592" y="5547360"/>
            <a:chExt cx="2401825" cy="522189"/>
          </a:xfrm>
        </p:grpSpPr>
        <p:sp>
          <p:nvSpPr>
            <p:cNvPr id="2" name="Rounded Rectangle 1">
              <a:extLst>
                <a:ext uri="{FF2B5EF4-FFF2-40B4-BE49-F238E27FC236}">
                  <a16:creationId xmlns="" xmlns:a16="http://schemas.microsoft.com/office/drawing/2014/main" id="{DEF58842-0B92-4142-8419-69A0AAA20903}"/>
                </a:ext>
              </a:extLst>
            </p:cNvPr>
            <p:cNvSpPr/>
            <p:nvPr/>
          </p:nvSpPr>
          <p:spPr>
            <a:xfrm>
              <a:off x="10070592" y="5547360"/>
              <a:ext cx="1825458" cy="5221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31"/>
              <a:extLst>
                <a:ext uri="{FF2B5EF4-FFF2-40B4-BE49-F238E27FC236}">
                  <a16:creationId xmlns="" xmlns:a16="http://schemas.microsoft.com/office/drawing/2014/main" id="{807E06C8-6DF0-9449-AD64-ACD75A28CDD6}"/>
                </a:ext>
              </a:extLst>
            </p:cNvPr>
            <p:cNvSpPr txBox="1"/>
            <p:nvPr/>
          </p:nvSpPr>
          <p:spPr>
            <a:xfrm>
              <a:off x="10165838" y="5577621"/>
              <a:ext cx="230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D54FE8-EBA6-EF4C-B714-C734F2FE625F}"/>
              </a:ext>
            </a:extLst>
          </p:cNvPr>
          <p:cNvSpPr/>
          <p:nvPr/>
        </p:nvSpPr>
        <p:spPr>
          <a:xfrm>
            <a:off x="422931" y="2028537"/>
            <a:ext cx="613412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3"/>
              </a:rPr>
              <a:t>Tandon Career Services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4"/>
              </a:rPr>
              <a:t>TandonConnect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Tandon 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5"/>
              </a:rPr>
              <a:t>Tandon Resources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6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7"/>
              </a:rPr>
              <a:t>NYU Handshake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="" xmlns:a16="http://schemas.microsoft.com/office/drawing/2014/main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MetroTech courtesy of Meet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1212845" y="5242241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tips courtesy of NYU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COMPANIES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federal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construction, 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sales, non-profits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leaders/tech 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EDUCBA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6302CE9-33AC-EF43-974A-4980C2136143}"/>
              </a:ext>
            </a:extLst>
          </p:cNvPr>
          <p:cNvSpPr/>
          <p:nvPr/>
        </p:nvSpPr>
        <p:spPr>
          <a:xfrm>
            <a:off x="788430" y="1840147"/>
            <a:ext cx="581891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, co-ops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Outside of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Tandon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Teaching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1003 Intro to Engineering &amp;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Design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MakerSpace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F49D86-3605-964A-AB8E-EAB5B6476D05}"/>
              </a:ext>
            </a:extLst>
          </p:cNvPr>
          <p:cNvSpPr/>
          <p:nvPr/>
        </p:nvSpPr>
        <p:spPr>
          <a:xfrm>
            <a:off x="6607341" y="2010039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Research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or 10 hours per week during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12 hours per week, 3 credits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CB87A2C-2A80-6A4C-8BE6-3AB6A563B016}"/>
              </a:ext>
            </a:extLst>
          </p:cNvPr>
          <p:cNvSpPr/>
          <p:nvPr/>
        </p:nvSpPr>
        <p:spPr>
          <a:xfrm>
            <a:off x="789708" y="1689181"/>
            <a:ext cx="906076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Heading, Objective, Education, Experience, Skills, Awards, Activities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619280" y="2236898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Reminder: </a:t>
            </a:r>
            <a:r>
              <a:rPr lang="en-US" sz="2000" b="1" dirty="0">
                <a:solidFill>
                  <a:srgbClr val="57068C"/>
                </a:solidFill>
                <a:latin typeface="Proxima Nova Rg" panose="02000506030000020004" pitchFamily="2" charset="0"/>
              </a:rPr>
              <a:t>Resume due next week!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368</Words>
  <Application>Microsoft Office PowerPoint</Application>
  <PresentationFormat>Widescreen</PresentationFormat>
  <Paragraphs>127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Gotham Medium</vt:lpstr>
      <vt:lpstr>Calibri</vt:lpstr>
      <vt:lpstr>MS PGothic</vt:lpstr>
      <vt:lpstr>Proxima Nova Rg</vt:lpstr>
      <vt:lpstr>Calibri Light</vt:lpstr>
      <vt:lpstr>Arial</vt:lpstr>
      <vt:lpstr>Proxima Nova Lt</vt:lpstr>
      <vt:lpstr>Office Theme</vt:lpstr>
      <vt:lpstr>Custom Design</vt:lpstr>
      <vt:lpstr>RECITATION 9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User</cp:lastModifiedBy>
  <cp:revision>14</cp:revision>
  <dcterms:created xsi:type="dcterms:W3CDTF">2020-08-25T02:26:30Z</dcterms:created>
  <dcterms:modified xsi:type="dcterms:W3CDTF">2021-11-03T14:21:32Z</dcterms:modified>
  <cp:contentStatus/>
</cp:coreProperties>
</file>