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Professional Tone</a:t>
            </a:r>
            <a:endParaRPr lang="en-US" b="1" dirty="0"/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Professional 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52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Professional 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Respect your readers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Maintain gender neutrality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Discuss only the professional situation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Readers Have Different Backgrounds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740384368"/>
              </p:ext>
            </p:extLst>
          </p:nvPr>
        </p:nvGraphicFramePr>
        <p:xfrm>
          <a:off x="3287856" y="1122218"/>
          <a:ext cx="5616287" cy="18100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1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Omit Local</a:t>
                      </a:r>
                      <a:r>
                        <a:rPr lang="en-US" baseline="0" dirty="0" smtClean="0"/>
                        <a:t> Idioms and Sayings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/>
                        <a:t>Instead</a:t>
                      </a:r>
                      <a:r>
                        <a:rPr lang="en-US" baseline="0" dirty="0" smtClean="0"/>
                        <a:t> of “bootleg parts” use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“inauthentic components”</a:t>
                      </a:r>
                      <a:endParaRPr lang="en-US" b="1" dirty="0" smtClean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r>
                        <a:rPr lang="en-US" dirty="0" smtClean="0"/>
                        <a:t>Instead of “the most bang for the buck” use </a:t>
                      </a:r>
                      <a:r>
                        <a:rPr lang="en-US" b="1" dirty="0" smtClean="0">
                          <a:solidFill>
                            <a:srgbClr val="FF6600"/>
                          </a:solidFill>
                        </a:rPr>
                        <a:t>“the best return on the investment”</a:t>
                      </a:r>
                      <a:endParaRPr lang="en-US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052567"/>
              </p:ext>
            </p:extLst>
          </p:nvPr>
        </p:nvGraphicFramePr>
        <p:xfrm>
          <a:off x="3287855" y="3664816"/>
          <a:ext cx="5616287" cy="1444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1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Provide Generic Explanations of Trade Names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r>
                        <a:rPr lang="en-US" dirty="0" smtClean="0"/>
                        <a:t>Instead</a:t>
                      </a:r>
                      <a:r>
                        <a:rPr lang="en-US" baseline="0" dirty="0" smtClean="0"/>
                        <a:t> of “the Mindstorms kit” use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“the Mindstorms kit, a modular construction set used to create programmable toys”</a:t>
                      </a:r>
                      <a:endParaRPr lang="en-US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Readers Are Professional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313661"/>
              </p:ext>
            </p:extLst>
          </p:nvPr>
        </p:nvGraphicFramePr>
        <p:xfrm>
          <a:off x="274492" y="948103"/>
          <a:ext cx="5616287" cy="15898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1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Avoid Contractions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/>
                        <a:t>Instead</a:t>
                      </a:r>
                      <a:r>
                        <a:rPr lang="en-US" baseline="0" dirty="0" smtClean="0"/>
                        <a:t> of “don’t” use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“do not”</a:t>
                      </a:r>
                      <a:endParaRPr lang="en-US" b="1" dirty="0" smtClean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r>
                        <a:rPr lang="en-US" dirty="0" smtClean="0"/>
                        <a:t>Instead of “can’t” use </a:t>
                      </a:r>
                      <a:r>
                        <a:rPr lang="en-US" b="1" dirty="0" smtClean="0">
                          <a:solidFill>
                            <a:srgbClr val="FF6600"/>
                          </a:solidFill>
                        </a:rPr>
                        <a:t>“cannot”</a:t>
                      </a:r>
                      <a:endParaRPr lang="en-US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6236701"/>
              </p:ext>
            </p:extLst>
          </p:nvPr>
        </p:nvGraphicFramePr>
        <p:xfrm>
          <a:off x="3094182" y="2976410"/>
          <a:ext cx="5957743" cy="2564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7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12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Substitute Colloquial Ideas with Professional Terms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23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/>
                        <a:t>Instead</a:t>
                      </a:r>
                      <a:r>
                        <a:rPr lang="en-US" baseline="0" dirty="0" smtClean="0"/>
                        <a:t> of “need to keep the heat in” use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“need to reduce heat loss”</a:t>
                      </a:r>
                      <a:endParaRPr lang="en-US" b="1" dirty="0" smtClean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230">
                <a:tc>
                  <a:txBody>
                    <a:bodyPr/>
                    <a:lstStyle/>
                    <a:p>
                      <a:r>
                        <a:rPr lang="en-US" dirty="0" smtClean="0"/>
                        <a:t>Instead of “program</a:t>
                      </a:r>
                      <a:r>
                        <a:rPr lang="en-US" baseline="0" dirty="0" smtClean="0"/>
                        <a:t> was full of bugs</a:t>
                      </a:r>
                      <a:r>
                        <a:rPr lang="en-US" dirty="0" smtClean="0"/>
                        <a:t>” use </a:t>
                      </a:r>
                      <a:r>
                        <a:rPr lang="en-US" b="1" dirty="0" smtClean="0">
                          <a:solidFill>
                            <a:srgbClr val="FF6600"/>
                          </a:solidFill>
                        </a:rPr>
                        <a:t>“program had many errors”</a:t>
                      </a:r>
                      <a:endParaRPr lang="en-US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Instead of “new model</a:t>
                      </a:r>
                      <a:r>
                        <a:rPr lang="en-US" baseline="0" dirty="0" smtClean="0"/>
                        <a:t> was a lot better</a:t>
                      </a:r>
                      <a:r>
                        <a:rPr lang="en-US" dirty="0" smtClean="0"/>
                        <a:t>” use </a:t>
                      </a:r>
                      <a:r>
                        <a:rPr lang="en-US" b="1" dirty="0" smtClean="0">
                          <a:solidFill>
                            <a:srgbClr val="FF6600"/>
                          </a:solidFill>
                        </a:rPr>
                        <a:t>“new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 model was improved by 15%</a:t>
                      </a:r>
                      <a:r>
                        <a:rPr lang="en-US" b="1" dirty="0" smtClean="0">
                          <a:solidFill>
                            <a:srgbClr val="FF6600"/>
                          </a:solidFill>
                        </a:rPr>
                        <a:t>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197875"/>
              </p:ext>
            </p:extLst>
          </p:nvPr>
        </p:nvGraphicFramePr>
        <p:xfrm>
          <a:off x="6366163" y="959399"/>
          <a:ext cx="5616287" cy="11700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1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 Figure Numbers Instead of Pointing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/>
                        <a:t>Instead</a:t>
                      </a:r>
                      <a:r>
                        <a:rPr lang="en-US" baseline="0" dirty="0" smtClean="0"/>
                        <a:t> of “as shown here in this chart” use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“as shown in Figure 1”</a:t>
                      </a:r>
                      <a:endParaRPr lang="en-US" b="1" dirty="0" smtClean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 descr="CAI1979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93" y="4258870"/>
            <a:ext cx="1258887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96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 </a:t>
            </a:r>
            <a:r>
              <a:rPr lang="en-US" dirty="0"/>
              <a:t>A</a:t>
            </a:r>
            <a:r>
              <a:rPr lang="en-US" dirty="0" smtClean="0"/>
              <a:t>s If You Are Professional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507237"/>
              </p:ext>
            </p:extLst>
          </p:nvPr>
        </p:nvGraphicFramePr>
        <p:xfrm>
          <a:off x="3287854" y="1006518"/>
          <a:ext cx="5616287" cy="1444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1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Avoid Educational Goals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/>
                        <a:t>Instead</a:t>
                      </a:r>
                      <a:r>
                        <a:rPr lang="en-US" baseline="0" dirty="0" smtClean="0"/>
                        <a:t> of “the purpose of the lab was to learn about digital logic” use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“the objective was to design and test an alarm system”</a:t>
                      </a:r>
                      <a:endParaRPr lang="en-US" b="1" dirty="0" smtClean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405758"/>
              </p:ext>
            </p:extLst>
          </p:nvPr>
        </p:nvGraphicFramePr>
        <p:xfrm>
          <a:off x="3287856" y="2663508"/>
          <a:ext cx="5616287" cy="10598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1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Omit Details Specific to the School Situation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0" dirty="0" smtClean="0">
                          <a:solidFill>
                            <a:schemeClr val="dk1"/>
                          </a:solidFill>
                        </a:rPr>
                        <a:t>For</a:t>
                      </a:r>
                      <a:r>
                        <a:rPr lang="en-US" b="0" baseline="0" dirty="0" smtClean="0">
                          <a:solidFill>
                            <a:schemeClr val="dk1"/>
                          </a:solidFill>
                        </a:rPr>
                        <a:t> example “the design was approved by the TA”</a:t>
                      </a:r>
                      <a:endParaRPr lang="en-US" b="1" dirty="0" smtClean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621377"/>
              </p:ext>
            </p:extLst>
          </p:nvPr>
        </p:nvGraphicFramePr>
        <p:xfrm>
          <a:off x="3287855" y="4170189"/>
          <a:ext cx="5616287" cy="17186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1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 Simple Past Tense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/>
                        <a:t>Instead</a:t>
                      </a:r>
                      <a:r>
                        <a:rPr lang="en-US" baseline="0" dirty="0" smtClean="0"/>
                        <a:t> of “First, the truth table had to be created. Then, it was required to draw a simplified equation.” use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“First, the truth table was created. Then, a simplified equation was drawn.”</a:t>
                      </a:r>
                      <a:endParaRPr lang="en-US" b="1" dirty="0" smtClean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27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“You” Implies Familiarity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733105"/>
              </p:ext>
            </p:extLst>
          </p:nvPr>
        </p:nvGraphicFramePr>
        <p:xfrm>
          <a:off x="3287855" y="1380230"/>
          <a:ext cx="5616287" cy="1444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1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Avoid “You”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/>
                        <a:t>Instead</a:t>
                      </a:r>
                      <a:r>
                        <a:rPr lang="en-US" baseline="0" dirty="0" smtClean="0"/>
                        <a:t> of “when you use the formula you find the result” use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“when one uses the formula, the result is found”</a:t>
                      </a:r>
                      <a:endParaRPr lang="en-US" b="1" dirty="0" smtClean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346787"/>
              </p:ext>
            </p:extLst>
          </p:nvPr>
        </p:nvGraphicFramePr>
        <p:xfrm>
          <a:off x="3287855" y="3473277"/>
          <a:ext cx="5616287" cy="1444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1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Avoid “Your”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/>
                        <a:t>Instead</a:t>
                      </a:r>
                      <a:r>
                        <a:rPr lang="en-US" baseline="0" dirty="0" smtClean="0"/>
                        <a:t> of “it is important to test your design before putting it on the market” use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“it is important to test a design before putting it on the market”</a:t>
                      </a:r>
                      <a:endParaRPr lang="en-US" b="1" dirty="0" smtClean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309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Professional 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Respect your readers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Maintain gender neutrality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Discuss only the professional situation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72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Ways to Avoid Sexist Pronouns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140630794"/>
              </p:ext>
            </p:extLst>
          </p:nvPr>
        </p:nvGraphicFramePr>
        <p:xfrm>
          <a:off x="568036" y="1371600"/>
          <a:ext cx="11055928" cy="457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27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7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58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When an engineer receives a product,</a:t>
                      </a:r>
                      <a:r>
                        <a:rPr lang="en-US" baseline="0" dirty="0" smtClean="0"/>
                        <a:t> he will be curious about how it works.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b="1" i="1" dirty="0" smtClean="0"/>
                        <a:t>Not all engineers are men</a:t>
                      </a:r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When </a:t>
                      </a:r>
                      <a:r>
                        <a:rPr lang="en-US" b="1" dirty="0" smtClean="0">
                          <a:solidFill>
                            <a:srgbClr val="FF6600"/>
                          </a:solidFill>
                        </a:rPr>
                        <a:t>an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>
                          <a:solidFill>
                            <a:srgbClr val="FF6600"/>
                          </a:solidFill>
                        </a:rPr>
                        <a:t>engineer</a:t>
                      </a:r>
                      <a:r>
                        <a:rPr lang="en-US" baseline="0" dirty="0" smtClean="0"/>
                        <a:t> receives a product,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they</a:t>
                      </a:r>
                      <a:r>
                        <a:rPr lang="en-US" baseline="0" dirty="0" smtClean="0"/>
                        <a:t> will be curious about how it works.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b="1" i="1" dirty="0" smtClean="0"/>
                        <a:t>Okay, but some</a:t>
                      </a:r>
                      <a:r>
                        <a:rPr lang="en-US" b="1" i="1" baseline="0" dirty="0" smtClean="0"/>
                        <a:t> people may take issue with the use of the singular “they”</a:t>
                      </a:r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518295"/>
                  </a:ext>
                </a:extLst>
              </a:tr>
              <a:tr h="4089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When </a:t>
                      </a:r>
                      <a:r>
                        <a:rPr lang="en-US" b="1" dirty="0" smtClean="0">
                          <a:solidFill>
                            <a:srgbClr val="FF6600"/>
                          </a:solidFill>
                        </a:rPr>
                        <a:t>engineers</a:t>
                      </a:r>
                      <a:r>
                        <a:rPr lang="en-US" baseline="0" dirty="0" smtClean="0"/>
                        <a:t> receive a product,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they</a:t>
                      </a:r>
                      <a:r>
                        <a:rPr lang="en-US" baseline="0" dirty="0" smtClean="0"/>
                        <a:t> will be curious about how it works.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b="1" i="1" dirty="0" smtClean="0"/>
                        <a:t>Make the subject plural</a:t>
                      </a:r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9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When an engineer receives a product, </a:t>
                      </a:r>
                      <a:r>
                        <a:rPr lang="en-US" b="1" dirty="0" smtClean="0">
                          <a:solidFill>
                            <a:srgbClr val="FF6600"/>
                          </a:solidFill>
                        </a:rPr>
                        <a:t>he/she</a:t>
                      </a:r>
                      <a:r>
                        <a:rPr lang="en-US" dirty="0" smtClean="0"/>
                        <a:t> will be curious about how it works.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b="1" i="1" dirty="0" smtClean="0"/>
                        <a:t>Use a slash or the word</a:t>
                      </a:r>
                      <a:r>
                        <a:rPr lang="en-US" b="1" i="1" baseline="0" dirty="0" smtClean="0"/>
                        <a:t> “or”, but this assumes that gender is binary</a:t>
                      </a:r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9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When an engineer</a:t>
                      </a:r>
                      <a:r>
                        <a:rPr lang="en-US" baseline="0" dirty="0" smtClean="0"/>
                        <a:t> receives a product, </a:t>
                      </a:r>
                      <a:r>
                        <a:rPr lang="en-US" b="1" baseline="0" dirty="0" smtClean="0">
                          <a:solidFill>
                            <a:srgbClr val="FF6600"/>
                          </a:solidFill>
                        </a:rPr>
                        <a:t>curiosity develops about how it works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b="1" i="1" dirty="0" smtClean="0"/>
                        <a:t>Rewrite</a:t>
                      </a:r>
                      <a:r>
                        <a:rPr lang="en-US" b="1" i="1" baseline="0" dirty="0" smtClean="0"/>
                        <a:t> the sentence</a:t>
                      </a:r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790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Discuss the </a:t>
            </a:r>
            <a:r>
              <a:rPr lang="en-US" dirty="0"/>
              <a:t>P</a:t>
            </a:r>
            <a:r>
              <a:rPr lang="en-US" dirty="0" smtClean="0"/>
              <a:t>rofessional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Omit feelings and opinions not backed up by facts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Avoid empty, redundant phrases like “the team believes”, “it is concluded”, or “it was felt”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Present a hypothesis and support it with data and 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715708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79</TotalTime>
  <Words>552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MS PGothic</vt:lpstr>
      <vt:lpstr>Arial</vt:lpstr>
      <vt:lpstr>EG template</vt:lpstr>
      <vt:lpstr>Professional Tone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Recitation</cp:lastModifiedBy>
  <cp:revision>73</cp:revision>
  <dcterms:created xsi:type="dcterms:W3CDTF">2016-01-08T20:46:43Z</dcterms:created>
  <dcterms:modified xsi:type="dcterms:W3CDTF">2018-07-10T20:40:34Z</dcterms:modified>
</cp:coreProperties>
</file>