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83" r:id="rId1"/>
  </p:sldMasterIdLst>
  <p:notesMasterIdLst>
    <p:notesMasterId r:id="rId31"/>
  </p:notesMasterIdLst>
  <p:handoutMasterIdLst>
    <p:handoutMasterId r:id="rId32"/>
  </p:handoutMasterIdLst>
  <p:sldIdLst>
    <p:sldId id="269" r:id="rId2"/>
    <p:sldId id="270" r:id="rId3"/>
    <p:sldId id="295" r:id="rId4"/>
    <p:sldId id="314" r:id="rId5"/>
    <p:sldId id="273" r:id="rId6"/>
    <p:sldId id="274" r:id="rId7"/>
    <p:sldId id="291" r:id="rId8"/>
    <p:sldId id="292" r:id="rId9"/>
    <p:sldId id="293" r:id="rId10"/>
    <p:sldId id="296" r:id="rId11"/>
    <p:sldId id="276" r:id="rId12"/>
    <p:sldId id="277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6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anose="020E0502030303020204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AF3E0-C191-4765-9AB1-1CE1FB1E4D15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C0128-E115-4418-95FF-ADA4404D3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9387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ndara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12BE9AB-F442-4CD0-965C-2683B00C7DEF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Candara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33F692-4CAE-4232-A4A7-6F3D8EE4A1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9307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315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0478" tIns="44445" rIns="90478" bIns="4444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endParaRPr lang="en-US" sz="2000" dirty="0">
              <a:ea typeface="MS PGothic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14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0463" y="698500"/>
            <a:ext cx="4538662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endParaRPr lang="en-US" sz="2000" dirty="0">
              <a:ea typeface="MS PGothic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45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3F692-4CAE-4232-A4A7-6F3D8EE4A1C2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290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0463" y="698500"/>
            <a:ext cx="4538662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This is the mapping slide.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06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3F692-4CAE-4232-A4A7-6F3D8EE4A1C2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027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315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0478" tIns="44445" rIns="90478" bIns="4444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endParaRPr lang="en-US" sz="2000" dirty="0">
              <a:ea typeface="MS PGothic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70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0463" y="698500"/>
            <a:ext cx="4538662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This is the mapping slide.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36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0463" y="698500"/>
            <a:ext cx="4538662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This is the mapping slide.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270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0463" y="698500"/>
            <a:ext cx="4538662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This is the mapping slide.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8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0463" y="698500"/>
            <a:ext cx="4538662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endParaRPr lang="en-US" sz="2000" dirty="0">
              <a:ea typeface="MS PGothic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52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0463" y="698500"/>
            <a:ext cx="4538662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endParaRPr lang="en-US" sz="2000" dirty="0">
              <a:ea typeface="MS PGothic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3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3F692-4CAE-4232-A4A7-6F3D8EE4A1C2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76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33F692-4CAE-4232-A4A7-6F3D8EE4A1C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8662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60463" y="698500"/>
            <a:ext cx="4538662" cy="34036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defRPr/>
            </a:pPr>
            <a:r>
              <a:rPr lang="en-US" sz="2000" dirty="0">
                <a:ea typeface="ＭＳ Ｐゴシック" charset="0"/>
                <a:cs typeface="ＭＳ Ｐゴシック" charset="0"/>
              </a:rPr>
              <a:t>This is the mapping slide.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85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MS PGothic" charset="0"/>
              <a:cs typeface="MS PGothic" charset="0"/>
            </a:endParaRPr>
          </a:p>
        </p:txBody>
      </p:sp>
      <p:grpSp>
        <p:nvGrpSpPr>
          <p:cNvPr id="4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9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" name="Picture 26" descr="CAI197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3689350"/>
            <a:ext cx="3187700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  <a:noFill/>
          <a:ln>
            <a:noFill/>
          </a:ln>
        </p:spPr>
        <p:txBody>
          <a:bodyPr anchor="b">
            <a:normAutofit/>
          </a:bodyPr>
          <a:lstStyle>
            <a:lvl1pPr>
              <a:defRPr lang="en-US" sz="5600" dirty="0">
                <a:latin typeface="Candara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23A3B0-DAA8-4327-9C67-C2ADEBC364B2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E7F85-60E9-42BB-B49B-B647014A17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76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MS PGothic" charset="0"/>
              <a:cs typeface="MS PGothic" charset="0"/>
            </a:endParaRPr>
          </a:p>
        </p:txBody>
      </p:sp>
      <p:grpSp>
        <p:nvGrpSpPr>
          <p:cNvPr id="5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0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" name="Picture 26" descr="CAI197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452438"/>
            <a:ext cx="3187700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D5A8FD-9AF7-41EC-BAF8-64B582F7F247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D13ED-90BE-46F0-BA1D-A9BC2B4642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436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538163"/>
          </a:xfrm>
        </p:spPr>
        <p:txBody>
          <a:bodyPr anchor="b"/>
          <a:lstStyle>
            <a:lvl1pPr algn="ctr"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3188" y="3581400"/>
            <a:ext cx="6400800" cy="36195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618025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66EF2-1366-4C1D-B9F7-103ECF1A2BA7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E4EF2-65D6-4772-AF31-CD0D9079D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6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44544-F4D2-495E-A381-38BA549F3945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929A60F0-7FB5-4977-B18F-E158B53D9A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657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F557B-01DE-4C1A-8B1A-C4034FAD9CAC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3D287-C97C-47E5-A388-DBB72E870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86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70A3E-E71D-49F9-8FC2-3E4D1CEFC125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91916-760E-421F-BC1B-402A8770CA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22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MS PGothic" charset="0"/>
              <a:cs typeface="MS PGothic" charset="0"/>
            </a:endParaRPr>
          </a:p>
        </p:txBody>
      </p:sp>
      <p:grpSp>
        <p:nvGrpSpPr>
          <p:cNvPr id="3" name="Group 1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8" name="Freeform 25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53F3C8-9DAA-437A-807F-32414B033AB1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7FD3E-CB44-474B-B936-6D4EFD8374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33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MS PGothic" charset="0"/>
              <a:cs typeface="MS PGothic" charset="0"/>
            </a:endParaRPr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25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1ABDF9-691D-4003-A6FD-1D97C89BC4B8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E0395-ABCE-4437-8B3C-5941FD4885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49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ea typeface="MS PGothic" charset="0"/>
              <a:cs typeface="MS PGothic" charset="0"/>
            </a:endParaRPr>
          </a:p>
        </p:txBody>
      </p:sp>
      <p:grpSp>
        <p:nvGrpSpPr>
          <p:cNvPr id="6" name="Group 15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2" name="Picture 26" descr="CAI197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3678238"/>
            <a:ext cx="3187700" cy="318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7F899-FF3B-4606-8D31-681032BB4264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DDD32D-B273-4155-8B5D-437E0C50EC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05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CAI1977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4873625"/>
            <a:ext cx="1376363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F25772-D43D-4204-9E8F-D0BC736BB3CE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CFC21-9524-4DEC-829A-DF3119DB21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6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 userDrawn="1"/>
        </p:nvGrpSpPr>
        <p:grpSpPr bwMode="auto">
          <a:xfrm>
            <a:off x="211138" y="228600"/>
            <a:ext cx="8723312" cy="2311400"/>
            <a:chOff x="211138" y="228600"/>
            <a:chExt cx="8723312" cy="2781300"/>
          </a:xfrm>
        </p:grpSpPr>
        <p:sp>
          <p:nvSpPr>
            <p:cNvPr id="14" name="Rounded Rectangle 13"/>
            <p:cNvSpPr/>
            <p:nvPr/>
          </p:nvSpPr>
          <p:spPr>
            <a:xfrm>
              <a:off x="228600" y="228600"/>
              <a:ext cx="8696325" cy="2468022"/>
            </a:xfrm>
            <a:prstGeom prst="roundRect">
              <a:avLst>
                <a:gd name="adj" fmla="val 3362"/>
              </a:avLst>
            </a:prstGeom>
            <a:gradFill>
              <a:gsLst>
                <a:gs pos="0">
                  <a:schemeClr val="accent1">
                    <a:lumMod val="75000"/>
                  </a:schemeClr>
                </a:gs>
                <a:gs pos="90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ea typeface="MS PGothic" charset="0"/>
                <a:cs typeface="MS PGothic" charset="0"/>
              </a:endParaRPr>
            </a:p>
          </p:txBody>
        </p:sp>
        <p:grpSp>
          <p:nvGrpSpPr>
            <p:cNvPr id="1033" name="Group 15"/>
            <p:cNvGrpSpPr>
              <a:grpSpLocks noChangeAspect="1"/>
            </p:cNvGrpSpPr>
            <p:nvPr/>
          </p:nvGrpSpPr>
          <p:grpSpPr bwMode="auto">
            <a:xfrm>
              <a:off x="211138" y="1679575"/>
              <a:ext cx="8723312" cy="1330325"/>
              <a:chOff x="-3905251" y="4294188"/>
              <a:chExt cx="13027839" cy="1892300"/>
            </a:xfrm>
          </p:grpSpPr>
          <p:sp>
            <p:nvSpPr>
              <p:cNvPr id="1034" name="Freeform 14"/>
              <p:cNvSpPr>
                <a:spLocks/>
              </p:cNvSpPr>
              <p:nvPr/>
            </p:nvSpPr>
            <p:spPr bwMode="hidden">
              <a:xfrm>
                <a:off x="4810125" y="4500563"/>
                <a:ext cx="4295775" cy="1016000"/>
              </a:xfrm>
              <a:custGeom>
                <a:avLst/>
                <a:gdLst>
                  <a:gd name="T0" fmla="*/ 2147483647 w 2706"/>
                  <a:gd name="T1" fmla="*/ 0 h 640"/>
                  <a:gd name="T2" fmla="*/ 2147483647 w 2706"/>
                  <a:gd name="T3" fmla="*/ 0 h 640"/>
                  <a:gd name="T4" fmla="*/ 2147483647 w 2706"/>
                  <a:gd name="T5" fmla="*/ 2147483647 h 640"/>
                  <a:gd name="T6" fmla="*/ 2147483647 w 2706"/>
                  <a:gd name="T7" fmla="*/ 2147483647 h 640"/>
                  <a:gd name="T8" fmla="*/ 2147483647 w 2706"/>
                  <a:gd name="T9" fmla="*/ 2147483647 h 640"/>
                  <a:gd name="T10" fmla="*/ 2147483647 w 2706"/>
                  <a:gd name="T11" fmla="*/ 2147483647 h 640"/>
                  <a:gd name="T12" fmla="*/ 2147483647 w 2706"/>
                  <a:gd name="T13" fmla="*/ 2147483647 h 640"/>
                  <a:gd name="T14" fmla="*/ 2147483647 w 2706"/>
                  <a:gd name="T15" fmla="*/ 2147483647 h 640"/>
                  <a:gd name="T16" fmla="*/ 2147483647 w 2706"/>
                  <a:gd name="T17" fmla="*/ 2147483647 h 640"/>
                  <a:gd name="T18" fmla="*/ 2147483647 w 2706"/>
                  <a:gd name="T19" fmla="*/ 2147483647 h 640"/>
                  <a:gd name="T20" fmla="*/ 2147483647 w 2706"/>
                  <a:gd name="T21" fmla="*/ 2147483647 h 640"/>
                  <a:gd name="T22" fmla="*/ 2147483647 w 2706"/>
                  <a:gd name="T23" fmla="*/ 2147483647 h 640"/>
                  <a:gd name="T24" fmla="*/ 2147483647 w 2706"/>
                  <a:gd name="T25" fmla="*/ 2147483647 h 640"/>
                  <a:gd name="T26" fmla="*/ 2147483647 w 2706"/>
                  <a:gd name="T27" fmla="*/ 2147483647 h 640"/>
                  <a:gd name="T28" fmla="*/ 2147483647 w 2706"/>
                  <a:gd name="T29" fmla="*/ 2147483647 h 640"/>
                  <a:gd name="T30" fmla="*/ 2147483647 w 2706"/>
                  <a:gd name="T31" fmla="*/ 2147483647 h 640"/>
                  <a:gd name="T32" fmla="*/ 2147483647 w 2706"/>
                  <a:gd name="T33" fmla="*/ 2147483647 h 640"/>
                  <a:gd name="T34" fmla="*/ 2147483647 w 2706"/>
                  <a:gd name="T35" fmla="*/ 2147483647 h 640"/>
                  <a:gd name="T36" fmla="*/ 0 w 2706"/>
                  <a:gd name="T37" fmla="*/ 2147483647 h 640"/>
                  <a:gd name="T38" fmla="*/ 0 w 2706"/>
                  <a:gd name="T39" fmla="*/ 2147483647 h 640"/>
                  <a:gd name="T40" fmla="*/ 2147483647 w 2706"/>
                  <a:gd name="T41" fmla="*/ 2147483647 h 640"/>
                  <a:gd name="T42" fmla="*/ 2147483647 w 2706"/>
                  <a:gd name="T43" fmla="*/ 2147483647 h 640"/>
                  <a:gd name="T44" fmla="*/ 2147483647 w 2706"/>
                  <a:gd name="T45" fmla="*/ 2147483647 h 640"/>
                  <a:gd name="T46" fmla="*/ 2147483647 w 2706"/>
                  <a:gd name="T47" fmla="*/ 2147483647 h 640"/>
                  <a:gd name="T48" fmla="*/ 2147483647 w 2706"/>
                  <a:gd name="T49" fmla="*/ 2147483647 h 640"/>
                  <a:gd name="T50" fmla="*/ 2147483647 w 2706"/>
                  <a:gd name="T51" fmla="*/ 2147483647 h 640"/>
                  <a:gd name="T52" fmla="*/ 2147483647 w 2706"/>
                  <a:gd name="T53" fmla="*/ 2147483647 h 640"/>
                  <a:gd name="T54" fmla="*/ 2147483647 w 2706"/>
                  <a:gd name="T55" fmla="*/ 2147483647 h 640"/>
                  <a:gd name="T56" fmla="*/ 2147483647 w 2706"/>
                  <a:gd name="T57" fmla="*/ 2147483647 h 640"/>
                  <a:gd name="T58" fmla="*/ 2147483647 w 2706"/>
                  <a:gd name="T59" fmla="*/ 2147483647 h 640"/>
                  <a:gd name="T60" fmla="*/ 2147483647 w 2706"/>
                  <a:gd name="T61" fmla="*/ 2147483647 h 640"/>
                  <a:gd name="T62" fmla="*/ 2147483647 w 2706"/>
                  <a:gd name="T63" fmla="*/ 2147483647 h 640"/>
                  <a:gd name="T64" fmla="*/ 2147483647 w 2706"/>
                  <a:gd name="T65" fmla="*/ 2147483647 h 640"/>
                  <a:gd name="T66" fmla="*/ 2147483647 w 2706"/>
                  <a:gd name="T67" fmla="*/ 2147483647 h 640"/>
                  <a:gd name="T68" fmla="*/ 2147483647 w 2706"/>
                  <a:gd name="T69" fmla="*/ 2147483647 h 640"/>
                  <a:gd name="T70" fmla="*/ 2147483647 w 2706"/>
                  <a:gd name="T71" fmla="*/ 2147483647 h 640"/>
                  <a:gd name="T72" fmla="*/ 2147483647 w 2706"/>
                  <a:gd name="T73" fmla="*/ 2147483647 h 640"/>
                  <a:gd name="T74" fmla="*/ 2147483647 w 2706"/>
                  <a:gd name="T75" fmla="*/ 2147483647 h 640"/>
                  <a:gd name="T76" fmla="*/ 2147483647 w 2706"/>
                  <a:gd name="T77" fmla="*/ 2147483647 h 640"/>
                  <a:gd name="T78" fmla="*/ 2147483647 w 2706"/>
                  <a:gd name="T79" fmla="*/ 2147483647 h 640"/>
                  <a:gd name="T80" fmla="*/ 2147483647 w 2706"/>
                  <a:gd name="T81" fmla="*/ 2147483647 h 640"/>
                  <a:gd name="T82" fmla="*/ 2147483647 w 2706"/>
                  <a:gd name="T83" fmla="*/ 2147483647 h 640"/>
                  <a:gd name="T84" fmla="*/ 2147483647 w 2706"/>
                  <a:gd name="T85" fmla="*/ 2147483647 h 640"/>
                  <a:gd name="T86" fmla="*/ 2147483647 w 2706"/>
                  <a:gd name="T87" fmla="*/ 2147483647 h 640"/>
                  <a:gd name="T88" fmla="*/ 2147483647 w 2706"/>
                  <a:gd name="T89" fmla="*/ 2147483647 h 640"/>
                  <a:gd name="T90" fmla="*/ 2147483647 w 2706"/>
                  <a:gd name="T91" fmla="*/ 2147483647 h 640"/>
                  <a:gd name="T92" fmla="*/ 2147483647 w 2706"/>
                  <a:gd name="T93" fmla="*/ 2147483647 h 640"/>
                  <a:gd name="T94" fmla="*/ 2147483647 w 2706"/>
                  <a:gd name="T95" fmla="*/ 2147483647 h 640"/>
                  <a:gd name="T96" fmla="*/ 2147483647 w 2706"/>
                  <a:gd name="T97" fmla="*/ 2147483647 h 640"/>
                  <a:gd name="T98" fmla="*/ 2147483647 w 2706"/>
                  <a:gd name="T99" fmla="*/ 2147483647 h 640"/>
                  <a:gd name="T100" fmla="*/ 2147483647 w 2706"/>
                  <a:gd name="T101" fmla="*/ 2147483647 h 640"/>
                  <a:gd name="T102" fmla="*/ 2147483647 w 2706"/>
                  <a:gd name="T103" fmla="*/ 2147483647 h 640"/>
                  <a:gd name="T104" fmla="*/ 2147483647 w 2706"/>
                  <a:gd name="T105" fmla="*/ 2147483647 h 640"/>
                  <a:gd name="T106" fmla="*/ 2147483647 w 2706"/>
                  <a:gd name="T107" fmla="*/ 0 h 640"/>
                  <a:gd name="T108" fmla="*/ 2147483647 w 2706"/>
                  <a:gd name="T109" fmla="*/ 0 h 640"/>
                  <a:gd name="T110" fmla="*/ 2147483647 w 2706"/>
                  <a:gd name="T111" fmla="*/ 0 h 640"/>
                  <a:gd name="T112" fmla="*/ 2147483647 w 2706"/>
                  <a:gd name="T113" fmla="*/ 0 h 640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2706" h="640">
                    <a:moveTo>
                      <a:pt x="2700" y="0"/>
                    </a:moveTo>
                    <a:lnTo>
                      <a:pt x="2700" y="0"/>
                    </a:lnTo>
                    <a:lnTo>
                      <a:pt x="2586" y="18"/>
                    </a:lnTo>
                    <a:lnTo>
                      <a:pt x="2470" y="38"/>
                    </a:lnTo>
                    <a:lnTo>
                      <a:pt x="2352" y="60"/>
                    </a:lnTo>
                    <a:lnTo>
                      <a:pt x="2230" y="82"/>
                    </a:lnTo>
                    <a:lnTo>
                      <a:pt x="2106" y="108"/>
                    </a:lnTo>
                    <a:lnTo>
                      <a:pt x="1978" y="134"/>
                    </a:lnTo>
                    <a:lnTo>
                      <a:pt x="1848" y="164"/>
                    </a:lnTo>
                    <a:lnTo>
                      <a:pt x="1714" y="194"/>
                    </a:lnTo>
                    <a:lnTo>
                      <a:pt x="1472" y="252"/>
                    </a:lnTo>
                    <a:lnTo>
                      <a:pt x="1236" y="304"/>
                    </a:lnTo>
                    <a:lnTo>
                      <a:pt x="1010" y="352"/>
                    </a:lnTo>
                    <a:lnTo>
                      <a:pt x="792" y="398"/>
                    </a:lnTo>
                    <a:lnTo>
                      <a:pt x="584" y="438"/>
                    </a:lnTo>
                    <a:lnTo>
                      <a:pt x="382" y="474"/>
                    </a:lnTo>
                    <a:lnTo>
                      <a:pt x="188" y="508"/>
                    </a:lnTo>
                    <a:lnTo>
                      <a:pt x="0" y="538"/>
                    </a:lnTo>
                    <a:lnTo>
                      <a:pt x="130" y="556"/>
                    </a:lnTo>
                    <a:lnTo>
                      <a:pt x="254" y="572"/>
                    </a:lnTo>
                    <a:lnTo>
                      <a:pt x="374" y="586"/>
                    </a:lnTo>
                    <a:lnTo>
                      <a:pt x="492" y="598"/>
                    </a:lnTo>
                    <a:lnTo>
                      <a:pt x="606" y="610"/>
                    </a:lnTo>
                    <a:lnTo>
                      <a:pt x="716" y="618"/>
                    </a:lnTo>
                    <a:lnTo>
                      <a:pt x="822" y="626"/>
                    </a:lnTo>
                    <a:lnTo>
                      <a:pt x="926" y="632"/>
                    </a:lnTo>
                    <a:lnTo>
                      <a:pt x="1028" y="636"/>
                    </a:lnTo>
                    <a:lnTo>
                      <a:pt x="1126" y="638"/>
                    </a:lnTo>
                    <a:lnTo>
                      <a:pt x="1220" y="640"/>
                    </a:lnTo>
                    <a:lnTo>
                      <a:pt x="1312" y="640"/>
                    </a:lnTo>
                    <a:lnTo>
                      <a:pt x="1402" y="638"/>
                    </a:lnTo>
                    <a:lnTo>
                      <a:pt x="1490" y="636"/>
                    </a:lnTo>
                    <a:lnTo>
                      <a:pt x="1574" y="632"/>
                    </a:lnTo>
                    <a:lnTo>
                      <a:pt x="1656" y="626"/>
                    </a:lnTo>
                    <a:lnTo>
                      <a:pt x="1734" y="620"/>
                    </a:lnTo>
                    <a:lnTo>
                      <a:pt x="1812" y="612"/>
                    </a:lnTo>
                    <a:lnTo>
                      <a:pt x="1886" y="602"/>
                    </a:lnTo>
                    <a:lnTo>
                      <a:pt x="1960" y="592"/>
                    </a:lnTo>
                    <a:lnTo>
                      <a:pt x="2030" y="580"/>
                    </a:lnTo>
                    <a:lnTo>
                      <a:pt x="2100" y="568"/>
                    </a:lnTo>
                    <a:lnTo>
                      <a:pt x="2166" y="554"/>
                    </a:lnTo>
                    <a:lnTo>
                      <a:pt x="2232" y="540"/>
                    </a:lnTo>
                    <a:lnTo>
                      <a:pt x="2296" y="524"/>
                    </a:lnTo>
                    <a:lnTo>
                      <a:pt x="2358" y="508"/>
                    </a:lnTo>
                    <a:lnTo>
                      <a:pt x="2418" y="490"/>
                    </a:lnTo>
                    <a:lnTo>
                      <a:pt x="2478" y="472"/>
                    </a:lnTo>
                    <a:lnTo>
                      <a:pt x="2592" y="432"/>
                    </a:lnTo>
                    <a:lnTo>
                      <a:pt x="2702" y="390"/>
                    </a:lnTo>
                    <a:lnTo>
                      <a:pt x="2706" y="388"/>
                    </a:lnTo>
                    <a:lnTo>
                      <a:pt x="2706" y="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chemeClr val="bg2">
                  <a:alpha val="29019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18"/>
              <p:cNvSpPr>
                <a:spLocks/>
              </p:cNvSpPr>
              <p:nvPr/>
            </p:nvSpPr>
            <p:spPr bwMode="hidden">
              <a:xfrm>
                <a:off x="-309563" y="4318000"/>
                <a:ext cx="8280401" cy="1209675"/>
              </a:xfrm>
              <a:custGeom>
                <a:avLst/>
                <a:gdLst>
                  <a:gd name="T0" fmla="*/ 2147483647 w 5216"/>
                  <a:gd name="T1" fmla="*/ 2147483647 h 762"/>
                  <a:gd name="T2" fmla="*/ 2147483647 w 5216"/>
                  <a:gd name="T3" fmla="*/ 2147483647 h 762"/>
                  <a:gd name="T4" fmla="*/ 2147483647 w 5216"/>
                  <a:gd name="T5" fmla="*/ 2147483647 h 762"/>
                  <a:gd name="T6" fmla="*/ 2147483647 w 5216"/>
                  <a:gd name="T7" fmla="*/ 2147483647 h 762"/>
                  <a:gd name="T8" fmla="*/ 2147483647 w 5216"/>
                  <a:gd name="T9" fmla="*/ 2147483647 h 762"/>
                  <a:gd name="T10" fmla="*/ 2147483647 w 5216"/>
                  <a:gd name="T11" fmla="*/ 2147483647 h 762"/>
                  <a:gd name="T12" fmla="*/ 2147483647 w 5216"/>
                  <a:gd name="T13" fmla="*/ 2147483647 h 762"/>
                  <a:gd name="T14" fmla="*/ 2147483647 w 5216"/>
                  <a:gd name="T15" fmla="*/ 2147483647 h 762"/>
                  <a:gd name="T16" fmla="*/ 2147483647 w 5216"/>
                  <a:gd name="T17" fmla="*/ 2147483647 h 762"/>
                  <a:gd name="T18" fmla="*/ 2147483647 w 5216"/>
                  <a:gd name="T19" fmla="*/ 2147483647 h 762"/>
                  <a:gd name="T20" fmla="*/ 2147483647 w 5216"/>
                  <a:gd name="T21" fmla="*/ 2147483647 h 762"/>
                  <a:gd name="T22" fmla="*/ 2147483647 w 5216"/>
                  <a:gd name="T23" fmla="*/ 2147483647 h 762"/>
                  <a:gd name="T24" fmla="*/ 2147483647 w 5216"/>
                  <a:gd name="T25" fmla="*/ 2147483647 h 762"/>
                  <a:gd name="T26" fmla="*/ 2147483647 w 5216"/>
                  <a:gd name="T27" fmla="*/ 0 h 762"/>
                  <a:gd name="T28" fmla="*/ 2147483647 w 5216"/>
                  <a:gd name="T29" fmla="*/ 2147483647 h 762"/>
                  <a:gd name="T30" fmla="*/ 2147483647 w 5216"/>
                  <a:gd name="T31" fmla="*/ 2147483647 h 762"/>
                  <a:gd name="T32" fmla="*/ 0 w 5216"/>
                  <a:gd name="T33" fmla="*/ 2147483647 h 762"/>
                  <a:gd name="T34" fmla="*/ 2147483647 w 5216"/>
                  <a:gd name="T35" fmla="*/ 2147483647 h 762"/>
                  <a:gd name="T36" fmla="*/ 2147483647 w 5216"/>
                  <a:gd name="T37" fmla="*/ 2147483647 h 762"/>
                  <a:gd name="T38" fmla="*/ 2147483647 w 5216"/>
                  <a:gd name="T39" fmla="*/ 2147483647 h 762"/>
                  <a:gd name="T40" fmla="*/ 2147483647 w 5216"/>
                  <a:gd name="T41" fmla="*/ 2147483647 h 762"/>
                  <a:gd name="T42" fmla="*/ 2147483647 w 5216"/>
                  <a:gd name="T43" fmla="*/ 2147483647 h 762"/>
                  <a:gd name="T44" fmla="*/ 2147483647 w 5216"/>
                  <a:gd name="T45" fmla="*/ 2147483647 h 762"/>
                  <a:gd name="T46" fmla="*/ 2147483647 w 5216"/>
                  <a:gd name="T47" fmla="*/ 2147483647 h 762"/>
                  <a:gd name="T48" fmla="*/ 2147483647 w 5216"/>
                  <a:gd name="T49" fmla="*/ 2147483647 h 762"/>
                  <a:gd name="T50" fmla="*/ 2147483647 w 5216"/>
                  <a:gd name="T51" fmla="*/ 2147483647 h 762"/>
                  <a:gd name="T52" fmla="*/ 2147483647 w 5216"/>
                  <a:gd name="T53" fmla="*/ 2147483647 h 762"/>
                  <a:gd name="T54" fmla="*/ 2147483647 w 5216"/>
                  <a:gd name="T55" fmla="*/ 2147483647 h 762"/>
                  <a:gd name="T56" fmla="*/ 2147483647 w 5216"/>
                  <a:gd name="T57" fmla="*/ 2147483647 h 762"/>
                  <a:gd name="T58" fmla="*/ 2147483647 w 5216"/>
                  <a:gd name="T59" fmla="*/ 2147483647 h 762"/>
                  <a:gd name="T60" fmla="*/ 2147483647 w 5216"/>
                  <a:gd name="T61" fmla="*/ 2147483647 h 762"/>
                  <a:gd name="T62" fmla="*/ 2147483647 w 5216"/>
                  <a:gd name="T63" fmla="*/ 2147483647 h 762"/>
                  <a:gd name="T64" fmla="*/ 2147483647 w 5216"/>
                  <a:gd name="T65" fmla="*/ 2147483647 h 762"/>
                  <a:gd name="T66" fmla="*/ 2147483647 w 5216"/>
                  <a:gd name="T67" fmla="*/ 2147483647 h 762"/>
                  <a:gd name="T68" fmla="*/ 2147483647 w 5216"/>
                  <a:gd name="T69" fmla="*/ 2147483647 h 762"/>
                  <a:gd name="T70" fmla="*/ 2147483647 w 5216"/>
                  <a:gd name="T71" fmla="*/ 2147483647 h 76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5216" h="762">
                    <a:moveTo>
                      <a:pt x="5216" y="714"/>
                    </a:moveTo>
                    <a:lnTo>
                      <a:pt x="5216" y="714"/>
                    </a:lnTo>
                    <a:lnTo>
                      <a:pt x="5102" y="700"/>
                    </a:lnTo>
                    <a:lnTo>
                      <a:pt x="4984" y="686"/>
                    </a:lnTo>
                    <a:lnTo>
                      <a:pt x="4738" y="652"/>
                    </a:lnTo>
                    <a:lnTo>
                      <a:pt x="4478" y="610"/>
                    </a:lnTo>
                    <a:lnTo>
                      <a:pt x="4204" y="564"/>
                    </a:lnTo>
                    <a:lnTo>
                      <a:pt x="3914" y="508"/>
                    </a:lnTo>
                    <a:lnTo>
                      <a:pt x="3608" y="446"/>
                    </a:lnTo>
                    <a:lnTo>
                      <a:pt x="3286" y="374"/>
                    </a:lnTo>
                    <a:lnTo>
                      <a:pt x="2946" y="296"/>
                    </a:lnTo>
                    <a:lnTo>
                      <a:pt x="2812" y="266"/>
                    </a:lnTo>
                    <a:lnTo>
                      <a:pt x="2682" y="236"/>
                    </a:lnTo>
                    <a:lnTo>
                      <a:pt x="2556" y="210"/>
                    </a:lnTo>
                    <a:lnTo>
                      <a:pt x="2430" y="184"/>
                    </a:lnTo>
                    <a:lnTo>
                      <a:pt x="2308" y="162"/>
                    </a:lnTo>
                    <a:lnTo>
                      <a:pt x="2190" y="140"/>
                    </a:lnTo>
                    <a:lnTo>
                      <a:pt x="2074" y="120"/>
                    </a:lnTo>
                    <a:lnTo>
                      <a:pt x="1960" y="102"/>
                    </a:lnTo>
                    <a:lnTo>
                      <a:pt x="1850" y="86"/>
                    </a:lnTo>
                    <a:lnTo>
                      <a:pt x="1740" y="72"/>
                    </a:lnTo>
                    <a:lnTo>
                      <a:pt x="1532" y="46"/>
                    </a:lnTo>
                    <a:lnTo>
                      <a:pt x="1334" y="28"/>
                    </a:lnTo>
                    <a:lnTo>
                      <a:pt x="1148" y="14"/>
                    </a:lnTo>
                    <a:lnTo>
                      <a:pt x="970" y="4"/>
                    </a:lnTo>
                    <a:lnTo>
                      <a:pt x="802" y="0"/>
                    </a:lnTo>
                    <a:lnTo>
                      <a:pt x="644" y="0"/>
                    </a:lnTo>
                    <a:lnTo>
                      <a:pt x="496" y="4"/>
                    </a:lnTo>
                    <a:lnTo>
                      <a:pt x="358" y="10"/>
                    </a:lnTo>
                    <a:lnTo>
                      <a:pt x="230" y="20"/>
                    </a:lnTo>
                    <a:lnTo>
                      <a:pt x="110" y="32"/>
                    </a:lnTo>
                    <a:lnTo>
                      <a:pt x="0" y="48"/>
                    </a:lnTo>
                    <a:lnTo>
                      <a:pt x="154" y="66"/>
                    </a:lnTo>
                    <a:lnTo>
                      <a:pt x="314" y="86"/>
                    </a:lnTo>
                    <a:lnTo>
                      <a:pt x="480" y="112"/>
                    </a:lnTo>
                    <a:lnTo>
                      <a:pt x="652" y="140"/>
                    </a:lnTo>
                    <a:lnTo>
                      <a:pt x="830" y="174"/>
                    </a:lnTo>
                    <a:lnTo>
                      <a:pt x="1014" y="210"/>
                    </a:lnTo>
                    <a:lnTo>
                      <a:pt x="1206" y="250"/>
                    </a:lnTo>
                    <a:lnTo>
                      <a:pt x="1402" y="296"/>
                    </a:lnTo>
                    <a:lnTo>
                      <a:pt x="1756" y="378"/>
                    </a:lnTo>
                    <a:lnTo>
                      <a:pt x="2092" y="450"/>
                    </a:lnTo>
                    <a:lnTo>
                      <a:pt x="2408" y="516"/>
                    </a:lnTo>
                    <a:lnTo>
                      <a:pt x="2562" y="544"/>
                    </a:lnTo>
                    <a:lnTo>
                      <a:pt x="2708" y="572"/>
                    </a:lnTo>
                    <a:lnTo>
                      <a:pt x="2852" y="598"/>
                    </a:lnTo>
                    <a:lnTo>
                      <a:pt x="2992" y="620"/>
                    </a:lnTo>
                    <a:lnTo>
                      <a:pt x="3128" y="642"/>
                    </a:lnTo>
                    <a:lnTo>
                      <a:pt x="3260" y="662"/>
                    </a:lnTo>
                    <a:lnTo>
                      <a:pt x="3388" y="678"/>
                    </a:lnTo>
                    <a:lnTo>
                      <a:pt x="3512" y="694"/>
                    </a:lnTo>
                    <a:lnTo>
                      <a:pt x="3632" y="708"/>
                    </a:lnTo>
                    <a:lnTo>
                      <a:pt x="3750" y="722"/>
                    </a:lnTo>
                    <a:lnTo>
                      <a:pt x="3864" y="732"/>
                    </a:lnTo>
                    <a:lnTo>
                      <a:pt x="3974" y="740"/>
                    </a:lnTo>
                    <a:lnTo>
                      <a:pt x="4080" y="748"/>
                    </a:lnTo>
                    <a:lnTo>
                      <a:pt x="4184" y="754"/>
                    </a:lnTo>
                    <a:lnTo>
                      <a:pt x="4286" y="758"/>
                    </a:lnTo>
                    <a:lnTo>
                      <a:pt x="4384" y="762"/>
                    </a:lnTo>
                    <a:lnTo>
                      <a:pt x="4478" y="762"/>
                    </a:lnTo>
                    <a:lnTo>
                      <a:pt x="4570" y="762"/>
                    </a:lnTo>
                    <a:lnTo>
                      <a:pt x="4660" y="760"/>
                    </a:lnTo>
                    <a:lnTo>
                      <a:pt x="4746" y="758"/>
                    </a:lnTo>
                    <a:lnTo>
                      <a:pt x="4830" y="754"/>
                    </a:lnTo>
                    <a:lnTo>
                      <a:pt x="4912" y="748"/>
                    </a:lnTo>
                    <a:lnTo>
                      <a:pt x="4992" y="740"/>
                    </a:lnTo>
                    <a:lnTo>
                      <a:pt x="5068" y="732"/>
                    </a:lnTo>
                    <a:lnTo>
                      <a:pt x="5144" y="724"/>
                    </a:lnTo>
                    <a:lnTo>
                      <a:pt x="5216" y="714"/>
                    </a:lnTo>
                    <a:close/>
                  </a:path>
                </a:pathLst>
              </a:custGeom>
              <a:solidFill>
                <a:schemeClr val="bg2">
                  <a:alpha val="39999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22"/>
              <p:cNvSpPr>
                <a:spLocks/>
              </p:cNvSpPr>
              <p:nvPr/>
            </p:nvSpPr>
            <p:spPr bwMode="hidden">
              <a:xfrm>
                <a:off x="3175" y="4335463"/>
                <a:ext cx="8166100" cy="1101725"/>
              </a:xfrm>
              <a:custGeom>
                <a:avLst/>
                <a:gdLst>
                  <a:gd name="T0" fmla="*/ 0 w 5144"/>
                  <a:gd name="T1" fmla="*/ 2147483647 h 694"/>
                  <a:gd name="T2" fmla="*/ 0 w 5144"/>
                  <a:gd name="T3" fmla="*/ 2147483647 h 694"/>
                  <a:gd name="T4" fmla="*/ 2147483647 w 5144"/>
                  <a:gd name="T5" fmla="*/ 2147483647 h 694"/>
                  <a:gd name="T6" fmla="*/ 2147483647 w 5144"/>
                  <a:gd name="T7" fmla="*/ 2147483647 h 694"/>
                  <a:gd name="T8" fmla="*/ 2147483647 w 5144"/>
                  <a:gd name="T9" fmla="*/ 2147483647 h 694"/>
                  <a:gd name="T10" fmla="*/ 2147483647 w 5144"/>
                  <a:gd name="T11" fmla="*/ 2147483647 h 694"/>
                  <a:gd name="T12" fmla="*/ 2147483647 w 5144"/>
                  <a:gd name="T13" fmla="*/ 2147483647 h 694"/>
                  <a:gd name="T14" fmla="*/ 2147483647 w 5144"/>
                  <a:gd name="T15" fmla="*/ 2147483647 h 694"/>
                  <a:gd name="T16" fmla="*/ 2147483647 w 5144"/>
                  <a:gd name="T17" fmla="*/ 2147483647 h 694"/>
                  <a:gd name="T18" fmla="*/ 2147483647 w 5144"/>
                  <a:gd name="T19" fmla="*/ 2147483647 h 694"/>
                  <a:gd name="T20" fmla="*/ 2147483647 w 5144"/>
                  <a:gd name="T21" fmla="*/ 2147483647 h 694"/>
                  <a:gd name="T22" fmla="*/ 2147483647 w 5144"/>
                  <a:gd name="T23" fmla="*/ 2147483647 h 694"/>
                  <a:gd name="T24" fmla="*/ 2147483647 w 5144"/>
                  <a:gd name="T25" fmla="*/ 0 h 694"/>
                  <a:gd name="T26" fmla="*/ 2147483647 w 5144"/>
                  <a:gd name="T27" fmla="*/ 2147483647 h 694"/>
                  <a:gd name="T28" fmla="*/ 2147483647 w 5144"/>
                  <a:gd name="T29" fmla="*/ 2147483647 h 694"/>
                  <a:gd name="T30" fmla="*/ 2147483647 w 5144"/>
                  <a:gd name="T31" fmla="*/ 2147483647 h 694"/>
                  <a:gd name="T32" fmla="*/ 2147483647 w 5144"/>
                  <a:gd name="T33" fmla="*/ 2147483647 h 694"/>
                  <a:gd name="T34" fmla="*/ 2147483647 w 5144"/>
                  <a:gd name="T35" fmla="*/ 2147483647 h 694"/>
                  <a:gd name="T36" fmla="*/ 2147483647 w 5144"/>
                  <a:gd name="T37" fmla="*/ 2147483647 h 694"/>
                  <a:gd name="T38" fmla="*/ 2147483647 w 5144"/>
                  <a:gd name="T39" fmla="*/ 2147483647 h 694"/>
                  <a:gd name="T40" fmla="*/ 2147483647 w 5144"/>
                  <a:gd name="T41" fmla="*/ 2147483647 h 694"/>
                  <a:gd name="T42" fmla="*/ 2147483647 w 5144"/>
                  <a:gd name="T43" fmla="*/ 2147483647 h 694"/>
                  <a:gd name="T44" fmla="*/ 2147483647 w 5144"/>
                  <a:gd name="T45" fmla="*/ 2147483647 h 694"/>
                  <a:gd name="T46" fmla="*/ 2147483647 w 5144"/>
                  <a:gd name="T47" fmla="*/ 2147483647 h 694"/>
                  <a:gd name="T48" fmla="*/ 2147483647 w 5144"/>
                  <a:gd name="T49" fmla="*/ 2147483647 h 694"/>
                  <a:gd name="T50" fmla="*/ 2147483647 w 5144"/>
                  <a:gd name="T51" fmla="*/ 2147483647 h 694"/>
                  <a:gd name="T52" fmla="*/ 2147483647 w 5144"/>
                  <a:gd name="T53" fmla="*/ 2147483647 h 694"/>
                  <a:gd name="T54" fmla="*/ 2147483647 w 5144"/>
                  <a:gd name="T55" fmla="*/ 2147483647 h 694"/>
                  <a:gd name="T56" fmla="*/ 2147483647 w 5144"/>
                  <a:gd name="T57" fmla="*/ 2147483647 h 694"/>
                  <a:gd name="T58" fmla="*/ 2147483647 w 5144"/>
                  <a:gd name="T59" fmla="*/ 2147483647 h 694"/>
                  <a:gd name="T60" fmla="*/ 2147483647 w 5144"/>
                  <a:gd name="T61" fmla="*/ 2147483647 h 69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5144" h="694">
                    <a:moveTo>
                      <a:pt x="0" y="70"/>
                    </a:moveTo>
                    <a:lnTo>
                      <a:pt x="0" y="70"/>
                    </a:lnTo>
                    <a:lnTo>
                      <a:pt x="18" y="66"/>
                    </a:lnTo>
                    <a:lnTo>
                      <a:pt x="72" y="56"/>
                    </a:lnTo>
                    <a:lnTo>
                      <a:pt x="164" y="42"/>
                    </a:lnTo>
                    <a:lnTo>
                      <a:pt x="224" y="34"/>
                    </a:lnTo>
                    <a:lnTo>
                      <a:pt x="294" y="26"/>
                    </a:lnTo>
                    <a:lnTo>
                      <a:pt x="372" y="20"/>
                    </a:lnTo>
                    <a:lnTo>
                      <a:pt x="462" y="14"/>
                    </a:lnTo>
                    <a:lnTo>
                      <a:pt x="560" y="8"/>
                    </a:lnTo>
                    <a:lnTo>
                      <a:pt x="670" y="4"/>
                    </a:lnTo>
                    <a:lnTo>
                      <a:pt x="790" y="2"/>
                    </a:lnTo>
                    <a:lnTo>
                      <a:pt x="920" y="0"/>
                    </a:lnTo>
                    <a:lnTo>
                      <a:pt x="1060" y="2"/>
                    </a:lnTo>
                    <a:lnTo>
                      <a:pt x="1210" y="6"/>
                    </a:lnTo>
                    <a:lnTo>
                      <a:pt x="1372" y="14"/>
                    </a:lnTo>
                    <a:lnTo>
                      <a:pt x="1544" y="24"/>
                    </a:lnTo>
                    <a:lnTo>
                      <a:pt x="1726" y="40"/>
                    </a:lnTo>
                    <a:lnTo>
                      <a:pt x="1920" y="58"/>
                    </a:lnTo>
                    <a:lnTo>
                      <a:pt x="2126" y="80"/>
                    </a:lnTo>
                    <a:lnTo>
                      <a:pt x="2342" y="106"/>
                    </a:lnTo>
                    <a:lnTo>
                      <a:pt x="2570" y="138"/>
                    </a:lnTo>
                    <a:lnTo>
                      <a:pt x="2808" y="174"/>
                    </a:lnTo>
                    <a:lnTo>
                      <a:pt x="3058" y="216"/>
                    </a:lnTo>
                    <a:lnTo>
                      <a:pt x="3320" y="266"/>
                    </a:lnTo>
                    <a:lnTo>
                      <a:pt x="3594" y="320"/>
                    </a:lnTo>
                    <a:lnTo>
                      <a:pt x="3880" y="380"/>
                    </a:lnTo>
                    <a:lnTo>
                      <a:pt x="4178" y="448"/>
                    </a:lnTo>
                    <a:lnTo>
                      <a:pt x="4488" y="522"/>
                    </a:lnTo>
                    <a:lnTo>
                      <a:pt x="4810" y="604"/>
                    </a:lnTo>
                    <a:lnTo>
                      <a:pt x="5144" y="694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26"/>
              <p:cNvSpPr>
                <a:spLocks/>
              </p:cNvSpPr>
              <p:nvPr/>
            </p:nvSpPr>
            <p:spPr bwMode="hidden">
              <a:xfrm>
                <a:off x="4156075" y="4316413"/>
                <a:ext cx="4940300" cy="927100"/>
              </a:xfrm>
              <a:custGeom>
                <a:avLst/>
                <a:gdLst>
                  <a:gd name="T0" fmla="*/ 0 w 3112"/>
                  <a:gd name="T1" fmla="*/ 2147483647 h 584"/>
                  <a:gd name="T2" fmla="*/ 0 w 3112"/>
                  <a:gd name="T3" fmla="*/ 2147483647 h 584"/>
                  <a:gd name="T4" fmla="*/ 2147483647 w 3112"/>
                  <a:gd name="T5" fmla="*/ 2147483647 h 584"/>
                  <a:gd name="T6" fmla="*/ 2147483647 w 3112"/>
                  <a:gd name="T7" fmla="*/ 2147483647 h 584"/>
                  <a:gd name="T8" fmla="*/ 2147483647 w 3112"/>
                  <a:gd name="T9" fmla="*/ 2147483647 h 584"/>
                  <a:gd name="T10" fmla="*/ 2147483647 w 3112"/>
                  <a:gd name="T11" fmla="*/ 2147483647 h 584"/>
                  <a:gd name="T12" fmla="*/ 2147483647 w 3112"/>
                  <a:gd name="T13" fmla="*/ 2147483647 h 584"/>
                  <a:gd name="T14" fmla="*/ 2147483647 w 3112"/>
                  <a:gd name="T15" fmla="*/ 2147483647 h 584"/>
                  <a:gd name="T16" fmla="*/ 2147483647 w 3112"/>
                  <a:gd name="T17" fmla="*/ 2147483647 h 584"/>
                  <a:gd name="T18" fmla="*/ 2147483647 w 3112"/>
                  <a:gd name="T19" fmla="*/ 2147483647 h 584"/>
                  <a:gd name="T20" fmla="*/ 2147483647 w 3112"/>
                  <a:gd name="T21" fmla="*/ 2147483647 h 584"/>
                  <a:gd name="T22" fmla="*/ 2147483647 w 3112"/>
                  <a:gd name="T23" fmla="*/ 2147483647 h 584"/>
                  <a:gd name="T24" fmla="*/ 2147483647 w 3112"/>
                  <a:gd name="T25" fmla="*/ 2147483647 h 584"/>
                  <a:gd name="T26" fmla="*/ 2147483647 w 3112"/>
                  <a:gd name="T27" fmla="*/ 2147483647 h 584"/>
                  <a:gd name="T28" fmla="*/ 2147483647 w 3112"/>
                  <a:gd name="T29" fmla="*/ 2147483647 h 584"/>
                  <a:gd name="T30" fmla="*/ 2147483647 w 3112"/>
                  <a:gd name="T31" fmla="*/ 2147483647 h 584"/>
                  <a:gd name="T32" fmla="*/ 2147483647 w 3112"/>
                  <a:gd name="T33" fmla="*/ 2147483647 h 584"/>
                  <a:gd name="T34" fmla="*/ 2147483647 w 3112"/>
                  <a:gd name="T35" fmla="*/ 2147483647 h 584"/>
                  <a:gd name="T36" fmla="*/ 2147483647 w 3112"/>
                  <a:gd name="T37" fmla="*/ 2147483647 h 584"/>
                  <a:gd name="T38" fmla="*/ 2147483647 w 3112"/>
                  <a:gd name="T39" fmla="*/ 0 h 58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112" h="584">
                    <a:moveTo>
                      <a:pt x="0" y="584"/>
                    </a:moveTo>
                    <a:lnTo>
                      <a:pt x="0" y="584"/>
                    </a:lnTo>
                    <a:lnTo>
                      <a:pt x="90" y="560"/>
                    </a:lnTo>
                    <a:lnTo>
                      <a:pt x="336" y="498"/>
                    </a:lnTo>
                    <a:lnTo>
                      <a:pt x="506" y="456"/>
                    </a:lnTo>
                    <a:lnTo>
                      <a:pt x="702" y="410"/>
                    </a:lnTo>
                    <a:lnTo>
                      <a:pt x="920" y="360"/>
                    </a:lnTo>
                    <a:lnTo>
                      <a:pt x="1154" y="306"/>
                    </a:lnTo>
                    <a:lnTo>
                      <a:pt x="1402" y="254"/>
                    </a:lnTo>
                    <a:lnTo>
                      <a:pt x="1656" y="202"/>
                    </a:lnTo>
                    <a:lnTo>
                      <a:pt x="1916" y="154"/>
                    </a:lnTo>
                    <a:lnTo>
                      <a:pt x="2174" y="108"/>
                    </a:lnTo>
                    <a:lnTo>
                      <a:pt x="2302" y="88"/>
                    </a:lnTo>
                    <a:lnTo>
                      <a:pt x="2426" y="68"/>
                    </a:lnTo>
                    <a:lnTo>
                      <a:pt x="2550" y="52"/>
                    </a:lnTo>
                    <a:lnTo>
                      <a:pt x="2670" y="36"/>
                    </a:lnTo>
                    <a:lnTo>
                      <a:pt x="2788" y="24"/>
                    </a:lnTo>
                    <a:lnTo>
                      <a:pt x="2900" y="14"/>
                    </a:lnTo>
                    <a:lnTo>
                      <a:pt x="3008" y="6"/>
                    </a:lnTo>
                    <a:lnTo>
                      <a:pt x="3112" y="0"/>
                    </a:lnTo>
                  </a:path>
                </a:pathLst>
              </a:custGeom>
              <a:noFill/>
              <a:ln w="12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 useBgFill="1">
            <p:nvSpPr>
              <p:cNvPr id="1038" name="Freeform 10"/>
              <p:cNvSpPr>
                <a:spLocks/>
              </p:cNvSpPr>
              <p:nvPr/>
            </p:nvSpPr>
            <p:spPr bwMode="hidden">
              <a:xfrm>
                <a:off x="-3905251" y="4294188"/>
                <a:ext cx="13027839" cy="1892300"/>
              </a:xfrm>
              <a:custGeom>
                <a:avLst/>
                <a:gdLst>
                  <a:gd name="T0" fmla="*/ 2147483647 w 8196"/>
                  <a:gd name="T1" fmla="*/ 2147483647 h 1192"/>
                  <a:gd name="T2" fmla="*/ 2147483647 w 8196"/>
                  <a:gd name="T3" fmla="*/ 2147483647 h 1192"/>
                  <a:gd name="T4" fmla="*/ 2147483647 w 8196"/>
                  <a:gd name="T5" fmla="*/ 2147483647 h 1192"/>
                  <a:gd name="T6" fmla="*/ 2147483647 w 8196"/>
                  <a:gd name="T7" fmla="*/ 2147483647 h 1192"/>
                  <a:gd name="T8" fmla="*/ 2147483647 w 8196"/>
                  <a:gd name="T9" fmla="*/ 2147483647 h 1192"/>
                  <a:gd name="T10" fmla="*/ 2147483647 w 8196"/>
                  <a:gd name="T11" fmla="*/ 2147483647 h 1192"/>
                  <a:gd name="T12" fmla="*/ 2147483647 w 8196"/>
                  <a:gd name="T13" fmla="*/ 2147483647 h 1192"/>
                  <a:gd name="T14" fmla="*/ 2147483647 w 8196"/>
                  <a:gd name="T15" fmla="*/ 2147483647 h 1192"/>
                  <a:gd name="T16" fmla="*/ 2147483647 w 8196"/>
                  <a:gd name="T17" fmla="*/ 2147483647 h 1192"/>
                  <a:gd name="T18" fmla="*/ 2147483647 w 8196"/>
                  <a:gd name="T19" fmla="*/ 2147483647 h 1192"/>
                  <a:gd name="T20" fmla="*/ 2147483647 w 8196"/>
                  <a:gd name="T21" fmla="*/ 2147483647 h 1192"/>
                  <a:gd name="T22" fmla="*/ 2147483647 w 8196"/>
                  <a:gd name="T23" fmla="*/ 2147483647 h 1192"/>
                  <a:gd name="T24" fmla="*/ 2147483647 w 8196"/>
                  <a:gd name="T25" fmla="*/ 2147483647 h 1192"/>
                  <a:gd name="T26" fmla="*/ 2147483647 w 8196"/>
                  <a:gd name="T27" fmla="*/ 2147483647 h 1192"/>
                  <a:gd name="T28" fmla="*/ 2147483647 w 8196"/>
                  <a:gd name="T29" fmla="*/ 2147483647 h 1192"/>
                  <a:gd name="T30" fmla="*/ 2147483647 w 8196"/>
                  <a:gd name="T31" fmla="*/ 2147483647 h 1192"/>
                  <a:gd name="T32" fmla="*/ 2147483647 w 8196"/>
                  <a:gd name="T33" fmla="*/ 2147483647 h 1192"/>
                  <a:gd name="T34" fmla="*/ 2147483647 w 8196"/>
                  <a:gd name="T35" fmla="*/ 2147483647 h 1192"/>
                  <a:gd name="T36" fmla="*/ 2147483647 w 8196"/>
                  <a:gd name="T37" fmla="*/ 2147483647 h 1192"/>
                  <a:gd name="T38" fmla="*/ 2147483647 w 8196"/>
                  <a:gd name="T39" fmla="*/ 2147483647 h 1192"/>
                  <a:gd name="T40" fmla="*/ 2147483647 w 8196"/>
                  <a:gd name="T41" fmla="*/ 2147483647 h 1192"/>
                  <a:gd name="T42" fmla="*/ 2147483647 w 8196"/>
                  <a:gd name="T43" fmla="*/ 2147483647 h 1192"/>
                  <a:gd name="T44" fmla="*/ 2147483647 w 8196"/>
                  <a:gd name="T45" fmla="*/ 0 h 1192"/>
                  <a:gd name="T46" fmla="*/ 2147483647 w 8196"/>
                  <a:gd name="T47" fmla="*/ 2147483647 h 1192"/>
                  <a:gd name="T48" fmla="*/ 2147483647 w 8196"/>
                  <a:gd name="T49" fmla="*/ 2147483647 h 1192"/>
                  <a:gd name="T50" fmla="*/ 2147483647 w 8196"/>
                  <a:gd name="T51" fmla="*/ 2147483647 h 1192"/>
                  <a:gd name="T52" fmla="*/ 2147483647 w 8196"/>
                  <a:gd name="T53" fmla="*/ 2147483647 h 1192"/>
                  <a:gd name="T54" fmla="*/ 2147483647 w 8196"/>
                  <a:gd name="T55" fmla="*/ 2147483647 h 1192"/>
                  <a:gd name="T56" fmla="*/ 2147483647 w 8196"/>
                  <a:gd name="T57" fmla="*/ 2147483647 h 1192"/>
                  <a:gd name="T58" fmla="*/ 2147483647 w 8196"/>
                  <a:gd name="T59" fmla="*/ 2147483647 h 1192"/>
                  <a:gd name="T60" fmla="*/ 2147483647 w 8196"/>
                  <a:gd name="T61" fmla="*/ 2147483647 h 1192"/>
                  <a:gd name="T62" fmla="*/ 0 w 8196"/>
                  <a:gd name="T63" fmla="*/ 2147483647 h 1192"/>
                  <a:gd name="T64" fmla="*/ 2147483647 w 8196"/>
                  <a:gd name="T65" fmla="*/ 2147483647 h 1192"/>
                  <a:gd name="T66" fmla="*/ 2147483647 w 8196"/>
                  <a:gd name="T67" fmla="*/ 2147483647 h 1192"/>
                  <a:gd name="T68" fmla="*/ 2147483647 w 8196"/>
                  <a:gd name="T69" fmla="*/ 2147483647 h 1192"/>
                  <a:gd name="T70" fmla="*/ 2147483647 w 8196"/>
                  <a:gd name="T71" fmla="*/ 2147483647 h 1192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196" h="1192">
                    <a:moveTo>
                      <a:pt x="8192" y="512"/>
                    </a:moveTo>
                    <a:lnTo>
                      <a:pt x="8192" y="512"/>
                    </a:lnTo>
                    <a:lnTo>
                      <a:pt x="8116" y="542"/>
                    </a:lnTo>
                    <a:lnTo>
                      <a:pt x="8040" y="570"/>
                    </a:lnTo>
                    <a:lnTo>
                      <a:pt x="7960" y="596"/>
                    </a:lnTo>
                    <a:lnTo>
                      <a:pt x="7878" y="620"/>
                    </a:lnTo>
                    <a:lnTo>
                      <a:pt x="7794" y="644"/>
                    </a:lnTo>
                    <a:lnTo>
                      <a:pt x="7706" y="666"/>
                    </a:lnTo>
                    <a:lnTo>
                      <a:pt x="7616" y="684"/>
                    </a:lnTo>
                    <a:lnTo>
                      <a:pt x="7522" y="702"/>
                    </a:lnTo>
                    <a:lnTo>
                      <a:pt x="7424" y="718"/>
                    </a:lnTo>
                    <a:lnTo>
                      <a:pt x="7322" y="730"/>
                    </a:lnTo>
                    <a:lnTo>
                      <a:pt x="7216" y="742"/>
                    </a:lnTo>
                    <a:lnTo>
                      <a:pt x="7106" y="750"/>
                    </a:lnTo>
                    <a:lnTo>
                      <a:pt x="6992" y="758"/>
                    </a:lnTo>
                    <a:lnTo>
                      <a:pt x="6872" y="762"/>
                    </a:lnTo>
                    <a:lnTo>
                      <a:pt x="6748" y="762"/>
                    </a:lnTo>
                    <a:lnTo>
                      <a:pt x="6618" y="760"/>
                    </a:lnTo>
                    <a:lnTo>
                      <a:pt x="6482" y="756"/>
                    </a:lnTo>
                    <a:lnTo>
                      <a:pt x="6342" y="750"/>
                    </a:lnTo>
                    <a:lnTo>
                      <a:pt x="6196" y="740"/>
                    </a:lnTo>
                    <a:lnTo>
                      <a:pt x="6042" y="726"/>
                    </a:lnTo>
                    <a:lnTo>
                      <a:pt x="5882" y="710"/>
                    </a:lnTo>
                    <a:lnTo>
                      <a:pt x="5716" y="690"/>
                    </a:lnTo>
                    <a:lnTo>
                      <a:pt x="5544" y="668"/>
                    </a:lnTo>
                    <a:lnTo>
                      <a:pt x="5364" y="642"/>
                    </a:lnTo>
                    <a:lnTo>
                      <a:pt x="5176" y="612"/>
                    </a:lnTo>
                    <a:lnTo>
                      <a:pt x="4982" y="578"/>
                    </a:lnTo>
                    <a:lnTo>
                      <a:pt x="4778" y="540"/>
                    </a:lnTo>
                    <a:lnTo>
                      <a:pt x="4568" y="500"/>
                    </a:lnTo>
                    <a:lnTo>
                      <a:pt x="4348" y="454"/>
                    </a:lnTo>
                    <a:lnTo>
                      <a:pt x="4122" y="406"/>
                    </a:lnTo>
                    <a:lnTo>
                      <a:pt x="3886" y="354"/>
                    </a:lnTo>
                    <a:lnTo>
                      <a:pt x="3640" y="296"/>
                    </a:lnTo>
                    <a:lnTo>
                      <a:pt x="3396" y="240"/>
                    </a:lnTo>
                    <a:lnTo>
                      <a:pt x="3160" y="192"/>
                    </a:lnTo>
                    <a:lnTo>
                      <a:pt x="2934" y="148"/>
                    </a:lnTo>
                    <a:lnTo>
                      <a:pt x="2718" y="112"/>
                    </a:lnTo>
                    <a:lnTo>
                      <a:pt x="2512" y="82"/>
                    </a:lnTo>
                    <a:lnTo>
                      <a:pt x="2314" y="56"/>
                    </a:lnTo>
                    <a:lnTo>
                      <a:pt x="2126" y="36"/>
                    </a:lnTo>
                    <a:lnTo>
                      <a:pt x="1948" y="20"/>
                    </a:lnTo>
                    <a:lnTo>
                      <a:pt x="1776" y="10"/>
                    </a:lnTo>
                    <a:lnTo>
                      <a:pt x="1616" y="2"/>
                    </a:lnTo>
                    <a:lnTo>
                      <a:pt x="1462" y="0"/>
                    </a:lnTo>
                    <a:lnTo>
                      <a:pt x="1318" y="0"/>
                    </a:lnTo>
                    <a:lnTo>
                      <a:pt x="1182" y="4"/>
                    </a:lnTo>
                    <a:lnTo>
                      <a:pt x="1054" y="10"/>
                    </a:lnTo>
                    <a:lnTo>
                      <a:pt x="934" y="20"/>
                    </a:lnTo>
                    <a:lnTo>
                      <a:pt x="822" y="30"/>
                    </a:lnTo>
                    <a:lnTo>
                      <a:pt x="716" y="44"/>
                    </a:lnTo>
                    <a:lnTo>
                      <a:pt x="620" y="58"/>
                    </a:lnTo>
                    <a:lnTo>
                      <a:pt x="530" y="74"/>
                    </a:lnTo>
                    <a:lnTo>
                      <a:pt x="450" y="92"/>
                    </a:lnTo>
                    <a:lnTo>
                      <a:pt x="374" y="108"/>
                    </a:lnTo>
                    <a:lnTo>
                      <a:pt x="308" y="126"/>
                    </a:lnTo>
                    <a:lnTo>
                      <a:pt x="248" y="144"/>
                    </a:lnTo>
                    <a:lnTo>
                      <a:pt x="194" y="160"/>
                    </a:lnTo>
                    <a:lnTo>
                      <a:pt x="148" y="176"/>
                    </a:lnTo>
                    <a:lnTo>
                      <a:pt x="108" y="192"/>
                    </a:lnTo>
                    <a:lnTo>
                      <a:pt x="48" y="216"/>
                    </a:lnTo>
                    <a:lnTo>
                      <a:pt x="12" y="234"/>
                    </a:lnTo>
                    <a:lnTo>
                      <a:pt x="0" y="240"/>
                    </a:lnTo>
                    <a:lnTo>
                      <a:pt x="0" y="1192"/>
                    </a:lnTo>
                    <a:lnTo>
                      <a:pt x="8192" y="1192"/>
                    </a:lnTo>
                    <a:lnTo>
                      <a:pt x="8196" y="1186"/>
                    </a:lnTo>
                    <a:lnTo>
                      <a:pt x="8196" y="510"/>
                    </a:lnTo>
                    <a:lnTo>
                      <a:pt x="8192" y="512"/>
                    </a:lnTo>
                    <a:close/>
                  </a:path>
                </a:pathLst>
              </a:custGeom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E85038C-BC93-4BBE-9C13-1ADBAC86E74D}" type="datetimeFigureOut">
              <a:rPr lang="en-US" altLang="en-US"/>
              <a:pPr>
                <a:defRPr/>
              </a:pPr>
              <a:t>9/7/2015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dirty="0">
                <a:solidFill>
                  <a:schemeClr val="tx2"/>
                </a:solidFill>
                <a:latin typeface="Candara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6C60AEA-1E08-4E70-BA04-E8C0EF39871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8" r:id="rId1"/>
    <p:sldLayoutId id="2147484684" r:id="rId2"/>
    <p:sldLayoutId id="2147484685" r:id="rId3"/>
    <p:sldLayoutId id="2147484686" r:id="rId4"/>
    <p:sldLayoutId id="2147484687" r:id="rId5"/>
    <p:sldLayoutId id="2147484689" r:id="rId6"/>
    <p:sldLayoutId id="2147484690" r:id="rId7"/>
    <p:sldLayoutId id="2147484691" r:id="rId8"/>
    <p:sldLayoutId id="2147484692" r:id="rId9"/>
    <p:sldLayoutId id="2147484693" r:id="rId10"/>
    <p:sldLayoutId id="2147484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  <a:cs typeface="MS PGothic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kern="12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MS PGothic" pitchFamily="34" charset="-128"/>
          <a:cs typeface="MS PGothic" charset="0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685800" y="1176338"/>
            <a:ext cx="7772400" cy="1781175"/>
          </a:xfrm>
        </p:spPr>
        <p:txBody>
          <a:bodyPr/>
          <a:lstStyle/>
          <a:p>
            <a:r>
              <a:rPr altLang="en-US" dirty="0" smtClean="0">
                <a:latin typeface="Candara" panose="020E0502030303020204" pitchFamily="34" charset="0"/>
              </a:rPr>
              <a:t>Teamwork</a:t>
            </a:r>
            <a:endParaRPr altLang="en-US" dirty="0" smtClean="0">
              <a:latin typeface="Candara" panose="020E0502030303020204" pitchFamily="34" charset="0"/>
            </a:endParaRP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2819400" y="3946525"/>
            <a:ext cx="550227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chemeClr val="bg1"/>
                </a:solidFill>
              </a:rPr>
              <a:t>Writing Consultant Presentation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chemeClr val="bg1"/>
                </a:solidFill>
              </a:rPr>
              <a:t>EG 1003: Intro to Engineering and Design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chemeClr val="bg1"/>
                </a:solidFill>
              </a:rPr>
              <a:t>NYU’s Polytechnic School of Engineering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29469" y="2329882"/>
            <a:ext cx="7408862" cy="3451225"/>
          </a:xfrm>
        </p:spPr>
        <p:txBody>
          <a:bodyPr/>
          <a:lstStyle/>
          <a:p>
            <a:r>
              <a:rPr lang="en-US" altLang="en-US" sz="2800" dirty="0" smtClean="0"/>
              <a:t>Teamwork in engineering</a:t>
            </a:r>
          </a:p>
          <a:p>
            <a:endParaRPr lang="en-US" altLang="en-US" sz="2800" dirty="0" smtClean="0"/>
          </a:p>
          <a:p>
            <a:r>
              <a:rPr lang="en-US" altLang="en-US" sz="2800" b="1" dirty="0" smtClean="0"/>
              <a:t>Teamwork skills &amp; problem solving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Project communication</a:t>
            </a:r>
            <a:endParaRPr lang="en-US" altLang="en-US" sz="2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 dirty="0" smtClean="0"/>
              <a:t>Teamwork</a:t>
            </a:r>
            <a:endParaRPr lang="en-US" altLang="en-US" sz="4200" dirty="0" smtClean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3814763"/>
            <a:ext cx="458470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8304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339156" y="317500"/>
            <a:ext cx="8465688" cy="904875"/>
          </a:xfrm>
        </p:spPr>
        <p:txBody>
          <a:bodyPr/>
          <a:lstStyle/>
          <a:p>
            <a:r>
              <a:rPr lang="en-US" altLang="en-US" sz="4200" dirty="0" smtClean="0"/>
              <a:t>Teamwork Skills &amp; Problem Solving</a:t>
            </a:r>
            <a:endParaRPr lang="en-US" altLang="en-US" sz="4200" dirty="0" smtClean="0"/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799997"/>
            <a:ext cx="7772400" cy="2540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800" dirty="0" smtClean="0"/>
              <a:t>Teams must</a:t>
            </a:r>
          </a:p>
          <a:p>
            <a:pPr marL="514350" indent="-514350" algn="ctr">
              <a:buAutoNum type="arabicParenR"/>
            </a:pPr>
            <a:r>
              <a:rPr lang="en-US" altLang="en-US" sz="2800" dirty="0" smtClean="0"/>
              <a:t>Improve how they work together</a:t>
            </a:r>
          </a:p>
          <a:p>
            <a:pPr marL="514350" indent="-514350" algn="ctr">
              <a:buAutoNum type="arabicParenR"/>
            </a:pPr>
            <a:r>
              <a:rPr lang="en-US" altLang="en-US" sz="2800" dirty="0" smtClean="0"/>
              <a:t>Accomplish the task before them</a:t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“I will pay more for the ability to deal with people than any other ability under the sun.”</a:t>
            </a:r>
          </a:p>
          <a:p>
            <a:pPr marL="0" indent="0" algn="r">
              <a:buNone/>
            </a:pPr>
            <a:r>
              <a:rPr lang="en-US" altLang="en-US" sz="2800" dirty="0"/>
              <a:t>	</a:t>
            </a:r>
            <a:r>
              <a:rPr lang="en-US" altLang="en-US" sz="2800" dirty="0" smtClean="0"/>
              <a:t>John D. Rockefeller</a:t>
            </a:r>
            <a:endParaRPr lang="en-US" alt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310" y="4621517"/>
            <a:ext cx="3698543" cy="208635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Improve Team Cooperation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85800" y="2191918"/>
            <a:ext cx="7772400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Font typeface="Symbol" panose="05050102010706020507" pitchFamily="18" charset="2"/>
              <a:buNone/>
            </a:pPr>
            <a:r>
              <a:rPr lang="en-US" altLang="en-US" sz="2800" dirty="0" smtClean="0"/>
              <a:t>1) Every member is responsible for the team’s success</a:t>
            </a:r>
          </a:p>
          <a:p>
            <a:pPr marL="0" indent="0" defTabSz="914400">
              <a:buFont typeface="Symbol" panose="05050102010706020507" pitchFamily="18" charset="2"/>
              <a:buNone/>
            </a:pPr>
            <a:r>
              <a:rPr lang="en-US" altLang="en-US" sz="2800" dirty="0" smtClean="0"/>
              <a:t>2) Attend all team meetings, be on time, come prepared</a:t>
            </a:r>
          </a:p>
          <a:p>
            <a:pPr marL="0" indent="0" defTabSz="914400">
              <a:buFont typeface="Symbol" panose="05050102010706020507" pitchFamily="18" charset="2"/>
              <a:buNone/>
            </a:pPr>
            <a:r>
              <a:rPr lang="en-US" altLang="en-US" sz="2800" dirty="0" smtClean="0"/>
              <a:t>3) Complete your assignments on schedule</a:t>
            </a:r>
          </a:p>
          <a:p>
            <a:pPr marL="0" indent="0" defTabSz="914400">
              <a:buFont typeface="Symbol" panose="05050102010706020507" pitchFamily="18" charset="2"/>
              <a:buNone/>
            </a:pPr>
            <a:r>
              <a:rPr lang="en-US" altLang="en-US" sz="2800" dirty="0" smtClean="0"/>
              <a:t>4) Listen to the ideas of your team members</a:t>
            </a:r>
            <a:br>
              <a:rPr lang="en-US" altLang="en-US" sz="2800" dirty="0" smtClean="0"/>
            </a:br>
            <a:r>
              <a:rPr lang="en-US" altLang="en-US" sz="2800" dirty="0" smtClean="0"/>
              <a:t>* Constructively criticize those ideas, </a:t>
            </a:r>
            <a:r>
              <a:rPr lang="en-US" altLang="en-US" sz="2800" b="1" i="1" dirty="0" smtClean="0"/>
              <a:t>not</a:t>
            </a:r>
            <a:r>
              <a:rPr lang="en-US" altLang="en-US" sz="2800" dirty="0" smtClean="0"/>
              <a:t> the person who expressed them</a:t>
            </a:r>
          </a:p>
          <a:p>
            <a:pPr marL="0" indent="0" defTabSz="914400">
              <a:buFont typeface="Symbol" panose="05050102010706020507" pitchFamily="18" charset="2"/>
              <a:buNone/>
            </a:pPr>
            <a:r>
              <a:rPr lang="en-US" altLang="en-US" sz="2800" dirty="0" smtClean="0"/>
              <a:t>5) Resolve conflicts immediately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Teamwork Skills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85800" y="2191918"/>
            <a:ext cx="7772400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Symbol" panose="05050102010706020507" pitchFamily="18" charset="2"/>
              <a:buNone/>
            </a:pPr>
            <a:r>
              <a:rPr lang="en-US" altLang="en-US" sz="2800" dirty="0" smtClean="0"/>
              <a:t>Effective communication is at the heart of good teamwork</a:t>
            </a:r>
          </a:p>
          <a:p>
            <a:pPr marL="0" indent="0" algn="ctr" defTabSz="914400">
              <a:buFont typeface="Symbol" panose="05050102010706020507" pitchFamily="18" charset="2"/>
              <a:buNone/>
            </a:pPr>
            <a:endParaRPr lang="en-US" altLang="en-US" sz="2800" dirty="0" smtClean="0"/>
          </a:p>
          <a:p>
            <a:pPr marL="0" indent="0" algn="ctr" defTabSz="914400">
              <a:buFont typeface="Symbol" panose="05050102010706020507" pitchFamily="18" charset="2"/>
              <a:buNone/>
            </a:pPr>
            <a:endParaRPr lang="en-US" altLang="en-US" sz="2800" dirty="0"/>
          </a:p>
          <a:p>
            <a:pPr marL="0" indent="0" algn="ctr" defTabSz="914400">
              <a:buFont typeface="Symbol" panose="05050102010706020507" pitchFamily="18" charset="2"/>
              <a:buNone/>
            </a:pPr>
            <a:r>
              <a:rPr lang="en-US" altLang="en-US" sz="2800" b="1" i="1" dirty="0" smtClean="0"/>
              <a:t>Listen, present, </a:t>
            </a:r>
            <a:endParaRPr lang="en-US" altLang="en-US" sz="2800" b="1" i="1" dirty="0"/>
          </a:p>
          <a:p>
            <a:pPr marL="0" indent="0" algn="ctr" defTabSz="914400">
              <a:buFont typeface="Symbol" panose="05050102010706020507" pitchFamily="18" charset="2"/>
              <a:buNone/>
            </a:pPr>
            <a:endParaRPr lang="en-US" altLang="en-US" sz="2800" b="1" i="1" dirty="0" smtClean="0"/>
          </a:p>
          <a:p>
            <a:pPr marL="0" indent="0" algn="ctr" defTabSz="914400">
              <a:buFont typeface="Symbol" panose="05050102010706020507" pitchFamily="18" charset="2"/>
              <a:buNone/>
            </a:pPr>
            <a:endParaRPr lang="en-US" altLang="en-US" sz="2800" b="1" i="1" dirty="0"/>
          </a:p>
          <a:p>
            <a:pPr marL="0" indent="0" algn="ctr" defTabSz="914400">
              <a:buFont typeface="Symbol" panose="05050102010706020507" pitchFamily="18" charset="2"/>
              <a:buNone/>
            </a:pPr>
            <a:endParaRPr lang="en-US" altLang="en-US" sz="2800" b="1" i="1" dirty="0" smtClean="0"/>
          </a:p>
          <a:p>
            <a:pPr marL="0" indent="0" algn="ctr" defTabSz="914400">
              <a:buFont typeface="Symbol" panose="05050102010706020507" pitchFamily="18" charset="2"/>
              <a:buNone/>
            </a:pPr>
            <a:r>
              <a:rPr lang="en-US" altLang="en-US" sz="2800" b="1" i="1" dirty="0" smtClean="0"/>
              <a:t>Listen, present, persuade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3133952"/>
            <a:ext cx="47625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79134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Teamwork Skills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85800" y="2191918"/>
            <a:ext cx="7772400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Symbol" panose="05050102010706020507" pitchFamily="18" charset="2"/>
              <a:buNone/>
            </a:pPr>
            <a:r>
              <a:rPr lang="en-US" altLang="en-US" sz="2800" b="1" dirty="0" smtClean="0"/>
              <a:t>Leadership</a:t>
            </a:r>
            <a:endParaRPr lang="en-US" altLang="en-US" sz="2800" dirty="0" smtClean="0"/>
          </a:p>
          <a:p>
            <a:pPr marL="0" indent="0" algn="ctr" defTabSz="914400">
              <a:buFont typeface="Symbol" panose="05050102010706020507" pitchFamily="18" charset="2"/>
              <a:buNone/>
            </a:pPr>
            <a:endParaRPr lang="en-US" altLang="en-US" sz="2800" dirty="0" smtClean="0"/>
          </a:p>
          <a:p>
            <a:pPr defTabSz="914400"/>
            <a:r>
              <a:rPr lang="en-US" altLang="en-US" sz="2800" dirty="0" smtClean="0"/>
              <a:t>According to the philosopher Walter Kaufmann, the </a:t>
            </a:r>
            <a:r>
              <a:rPr lang="en-US" altLang="en-US" sz="2800" b="1" dirty="0" smtClean="0"/>
              <a:t>fusion of humility and ambition </a:t>
            </a:r>
            <a:r>
              <a:rPr lang="en-US" altLang="en-US" sz="2800" dirty="0" smtClean="0"/>
              <a:t>is the cardinal virtue all great leaders possess</a:t>
            </a:r>
          </a:p>
        </p:txBody>
      </p:sp>
    </p:spTree>
    <p:extLst>
      <p:ext uri="{BB962C8B-B14F-4D97-AF65-F5344CB8AC3E}">
        <p14:creationId xmlns:p14="http://schemas.microsoft.com/office/powerpoint/2010/main" val="86196709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Teamwork Skills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85800" y="2191918"/>
            <a:ext cx="7772400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Symbol" panose="05050102010706020507" pitchFamily="18" charset="2"/>
              <a:buNone/>
            </a:pPr>
            <a:r>
              <a:rPr lang="en-US" altLang="en-US" sz="2800" b="1" dirty="0" smtClean="0"/>
              <a:t>Decision Making</a:t>
            </a:r>
            <a:endParaRPr lang="en-US" altLang="en-US" sz="2800" dirty="0" smtClean="0"/>
          </a:p>
          <a:p>
            <a:pPr marL="0" indent="0" algn="ctr" defTabSz="914400">
              <a:buFont typeface="Symbol" panose="05050102010706020507" pitchFamily="18" charset="2"/>
              <a:buNone/>
            </a:pPr>
            <a:endParaRPr lang="en-US" altLang="en-US" sz="2800" dirty="0"/>
          </a:p>
          <a:p>
            <a:pPr defTabSz="914400"/>
            <a:r>
              <a:rPr lang="en-US" altLang="en-US" sz="2800" dirty="0" smtClean="0"/>
              <a:t>Good teams view decision making as </a:t>
            </a:r>
            <a:r>
              <a:rPr lang="en-US" altLang="en-US" sz="2800" b="1" dirty="0" smtClean="0"/>
              <a:t>an inquiry process rather than an advocacy process</a:t>
            </a:r>
          </a:p>
        </p:txBody>
      </p:sp>
    </p:spTree>
    <p:extLst>
      <p:ext uri="{BB962C8B-B14F-4D97-AF65-F5344CB8AC3E}">
        <p14:creationId xmlns:p14="http://schemas.microsoft.com/office/powerpoint/2010/main" val="354785137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Teamwork Skills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85800" y="2191918"/>
            <a:ext cx="7772400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Symbol" panose="05050102010706020507" pitchFamily="18" charset="2"/>
              <a:buNone/>
            </a:pPr>
            <a:r>
              <a:rPr lang="en-US" altLang="en-US" sz="2800" b="1" dirty="0" smtClean="0"/>
              <a:t>Conflict Management</a:t>
            </a:r>
            <a:endParaRPr lang="en-US" altLang="en-US" sz="2800" dirty="0" smtClean="0"/>
          </a:p>
          <a:p>
            <a:pPr marL="0" indent="0" algn="ctr" defTabSz="914400">
              <a:buFont typeface="Symbol" panose="05050102010706020507" pitchFamily="18" charset="2"/>
              <a:buNone/>
            </a:pPr>
            <a:endParaRPr lang="en-US" altLang="en-US" sz="2800" dirty="0"/>
          </a:p>
          <a:p>
            <a:pPr defTabSz="914400"/>
            <a:r>
              <a:rPr lang="en-US" altLang="en-US" sz="2800" dirty="0" smtClean="0"/>
              <a:t>Conflicts must be resolved as soon as they arise</a:t>
            </a:r>
          </a:p>
          <a:p>
            <a:pPr defTabSz="914400"/>
            <a:r>
              <a:rPr lang="en-US" altLang="en-US" sz="2800" dirty="0" smtClean="0"/>
              <a:t>Although conflict is not necessarily bad, it is an issue that has to be resolved by the project manager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3674" y="6249988"/>
            <a:ext cx="4282791" cy="365125"/>
          </a:xfrm>
        </p:spPr>
        <p:txBody>
          <a:bodyPr/>
          <a:lstStyle/>
          <a:p>
            <a:pPr marL="0" indent="0" defTabSz="914400">
              <a:buFont typeface="Symbol" panose="05050102010706020507" pitchFamily="18" charset="2"/>
              <a:buNone/>
            </a:pPr>
            <a:r>
              <a:rPr lang="en-US" altLang="en-US" sz="1400" dirty="0" smtClean="0"/>
              <a:t>James Taylor </a:t>
            </a:r>
            <a:r>
              <a:rPr lang="en-US" altLang="en-US" sz="1400" i="1" dirty="0" smtClean="0"/>
              <a:t>A Survival Guide for Project Managers</a:t>
            </a:r>
          </a:p>
        </p:txBody>
      </p:sp>
    </p:spTree>
    <p:extLst>
      <p:ext uri="{BB962C8B-B14F-4D97-AF65-F5344CB8AC3E}">
        <p14:creationId xmlns:p14="http://schemas.microsoft.com/office/powerpoint/2010/main" val="82617015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29469" y="2329882"/>
            <a:ext cx="7408862" cy="3451225"/>
          </a:xfrm>
        </p:spPr>
        <p:txBody>
          <a:bodyPr/>
          <a:lstStyle/>
          <a:p>
            <a:r>
              <a:rPr lang="en-US" altLang="en-US" sz="2800" dirty="0" smtClean="0"/>
              <a:t>Teamwork in engineering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Teamwork skills &amp; problem solving</a:t>
            </a:r>
          </a:p>
          <a:p>
            <a:endParaRPr lang="en-US" altLang="en-US" sz="2800" dirty="0" smtClean="0"/>
          </a:p>
          <a:p>
            <a:r>
              <a:rPr lang="en-US" altLang="en-US" sz="2800" b="1" dirty="0" smtClean="0"/>
              <a:t>Project communication</a:t>
            </a:r>
            <a:endParaRPr lang="en-US" altLang="en-US" sz="2800" b="1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 dirty="0" smtClean="0"/>
              <a:t>Teamwork</a:t>
            </a:r>
            <a:endParaRPr lang="en-US" altLang="en-US" sz="4200" dirty="0" smtClean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3814763"/>
            <a:ext cx="458470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9775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Project Communication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877737" y="2191918"/>
            <a:ext cx="7388525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altLang="en-US" sz="2800" dirty="0" smtClean="0"/>
              <a:t>You will have to communicate your design solutions to others, both orally and in writing</a:t>
            </a:r>
          </a:p>
          <a:p>
            <a:pPr marL="0" indent="0" defTabSz="914400">
              <a:buNone/>
            </a:pPr>
            <a:endParaRPr lang="en-US" altLang="en-US" sz="2800" dirty="0" smtClean="0"/>
          </a:p>
          <a:p>
            <a:pPr defTabSz="914400"/>
            <a:r>
              <a:rPr lang="en-US" altLang="en-US" sz="2800" dirty="0" smtClean="0"/>
              <a:t>Frequently, your success will largely be dependent upon your team’s ability to write a great report or deliver a terrific presentation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73766442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Writing a Technical Report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85800" y="2191918"/>
            <a:ext cx="7772400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Font typeface="Symbol" panose="05050102010706020507" pitchFamily="18" charset="2"/>
              <a:buNone/>
            </a:pPr>
            <a:r>
              <a:rPr lang="en-US" altLang="en-US" sz="2800" dirty="0" smtClean="0"/>
              <a:t>Things to keep in mind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Know your audience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Know your purpose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Organize your content around your audience and purpose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Write clearly and concisely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Design your report well</a:t>
            </a:r>
          </a:p>
        </p:txBody>
      </p:sp>
    </p:spTree>
    <p:extLst>
      <p:ext uri="{BB962C8B-B14F-4D97-AF65-F5344CB8AC3E}">
        <p14:creationId xmlns:p14="http://schemas.microsoft.com/office/powerpoint/2010/main" val="33438818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7" y="506114"/>
            <a:ext cx="8353425" cy="904875"/>
          </a:xfrm>
        </p:spPr>
        <p:txBody>
          <a:bodyPr/>
          <a:lstStyle/>
          <a:p>
            <a:r>
              <a:rPr lang="en-US" altLang="en-US" sz="4200" dirty="0" smtClean="0"/>
              <a:t>Teamwork</a:t>
            </a:r>
            <a:endParaRPr lang="en-US" altLang="en-US" sz="4200" dirty="0" smtClean="0"/>
          </a:p>
        </p:txBody>
      </p:sp>
      <p:sp>
        <p:nvSpPr>
          <p:cNvPr id="1024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04010"/>
            <a:ext cx="7772400" cy="3201987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800" dirty="0" smtClean="0"/>
              <a:t>Engineering </a:t>
            </a:r>
            <a:r>
              <a:rPr lang="en-US" altLang="en-US" sz="2800" b="1" i="1" dirty="0" smtClean="0"/>
              <a:t>is</a:t>
            </a:r>
            <a:r>
              <a:rPr lang="en-US" altLang="en-US" sz="2800" dirty="0" smtClean="0"/>
              <a:t> project work.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3674" y="6249988"/>
            <a:ext cx="4965179" cy="365125"/>
          </a:xfrm>
        </p:spPr>
        <p:txBody>
          <a:bodyPr/>
          <a:lstStyle/>
          <a:p>
            <a:pPr>
              <a:defRPr/>
            </a:pPr>
            <a:r>
              <a:rPr lang="en-US" altLang="en-US" sz="1400" dirty="0" err="1"/>
              <a:t>Roadstrum</a:t>
            </a:r>
            <a:r>
              <a:rPr lang="en-US" altLang="en-US" sz="1400" dirty="0"/>
              <a:t>- </a:t>
            </a:r>
            <a:r>
              <a:rPr lang="en-US" altLang="en-US" sz="1400" i="1" dirty="0"/>
              <a:t>Being Successful </a:t>
            </a:r>
            <a:r>
              <a:rPr lang="en-US" altLang="en-US" sz="1400" i="1" dirty="0" smtClean="0"/>
              <a:t>as </a:t>
            </a:r>
            <a:r>
              <a:rPr lang="en-US" altLang="en-US" sz="1400" i="1" dirty="0"/>
              <a:t>an Engineer, 1988 (p.7)</a:t>
            </a:r>
            <a:endParaRPr lang="en-US" altLang="en-US" sz="1600" dirty="0"/>
          </a:p>
          <a:p>
            <a:pPr>
              <a:defRPr/>
            </a:pP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863" y="2900670"/>
            <a:ext cx="4318272" cy="305675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Writing a Technical Report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85800" y="2191918"/>
            <a:ext cx="7772400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altLang="en-US" sz="2800" dirty="0" smtClean="0"/>
              <a:t>When you write as a team you must divide the work equitably</a:t>
            </a:r>
          </a:p>
          <a:p>
            <a:pPr marL="0" indent="0" defTabSz="914400">
              <a:buFont typeface="Symbol" panose="05050102010706020507" pitchFamily="18" charset="2"/>
              <a:buNone/>
            </a:pPr>
            <a:endParaRPr lang="en-US" altLang="en-US" sz="2800" dirty="0"/>
          </a:p>
          <a:p>
            <a:pPr defTabSz="914400"/>
            <a:r>
              <a:rPr lang="en-US" altLang="en-US" sz="2800" dirty="0" smtClean="0"/>
              <a:t>Your team must consider the best way to write and present together</a:t>
            </a:r>
          </a:p>
        </p:txBody>
      </p:sp>
    </p:spTree>
    <p:extLst>
      <p:ext uri="{BB962C8B-B14F-4D97-AF65-F5344CB8AC3E}">
        <p14:creationId xmlns:p14="http://schemas.microsoft.com/office/powerpoint/2010/main" val="297564801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Technical Writing Techniques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06802" y="2019390"/>
            <a:ext cx="8130396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Brainstorming with members of your team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Checking related research in the library/internet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Using a laboratory notebook to help keep track of experimental work in progress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Being realistic about time constraints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Guarding against distraction</a:t>
            </a:r>
          </a:p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dirty="0" smtClean="0"/>
              <a:t>Using the format of the report to help avoid roadblocks in the writing process</a:t>
            </a:r>
            <a:br>
              <a:rPr lang="en-US" altLang="en-US" sz="2800" dirty="0" smtClean="0"/>
            </a:br>
            <a:r>
              <a:rPr lang="en-US" altLang="en-US" sz="2800" dirty="0" smtClean="0"/>
              <a:t>						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5251782" cy="365125"/>
          </a:xfrm>
        </p:spPr>
        <p:txBody>
          <a:bodyPr/>
          <a:lstStyle/>
          <a:p>
            <a:pPr>
              <a:defRPr/>
            </a:pPr>
            <a:r>
              <a:rPr lang="en-US" altLang="en-US" sz="1400" dirty="0"/>
              <a:t>Anne </a:t>
            </a:r>
            <a:r>
              <a:rPr lang="en-US" altLang="en-US" sz="1400" dirty="0" smtClean="0"/>
              <a:t>Eisenberg </a:t>
            </a:r>
            <a:r>
              <a:rPr lang="en-US" altLang="en-US" sz="1400" i="1" dirty="0" smtClean="0"/>
              <a:t>A </a:t>
            </a:r>
            <a:r>
              <a:rPr lang="en-US" altLang="en-US" sz="1400" i="1" dirty="0"/>
              <a:t>Beginner’s Guide to Technical Communication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065368601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Technical Writing Techniques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06802" y="2019390"/>
            <a:ext cx="8130396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defTabSz="914400">
              <a:buFont typeface="Symbol" panose="05050102010706020507" pitchFamily="18" charset="2"/>
              <a:buAutoNum type="arabicParenR"/>
            </a:pPr>
            <a:r>
              <a:rPr lang="en-US" altLang="en-US" sz="2800" b="1" dirty="0" smtClean="0"/>
              <a:t>Brainstorming with members of your team</a:t>
            </a:r>
            <a:br>
              <a:rPr lang="en-US" altLang="en-US" sz="2800" b="1" dirty="0" smtClean="0"/>
            </a:br>
            <a:endParaRPr lang="en-US" altLang="en-US" sz="2800" dirty="0"/>
          </a:p>
          <a:p>
            <a:pPr defTabSz="914400"/>
            <a:r>
              <a:rPr lang="en-US" altLang="en-US" sz="2800" dirty="0" smtClean="0"/>
              <a:t>Talking should be the first step in any collaborative writing assignment</a:t>
            </a:r>
          </a:p>
          <a:p>
            <a:pPr defTabSz="914400"/>
            <a:r>
              <a:rPr lang="en-US" altLang="en-US" sz="2800" dirty="0" smtClean="0"/>
              <a:t>Decide what format will be most effective</a:t>
            </a:r>
          </a:p>
          <a:p>
            <a:pPr defTabSz="914400"/>
            <a:r>
              <a:rPr lang="en-US" altLang="en-US" sz="2800" dirty="0" smtClean="0"/>
              <a:t>Assign sections of the report</a:t>
            </a:r>
          </a:p>
          <a:p>
            <a:pPr defTabSz="914400"/>
            <a:r>
              <a:rPr lang="en-US" altLang="en-US" sz="2800" dirty="0"/>
              <a:t>D</a:t>
            </a:r>
            <a:r>
              <a:rPr lang="en-US" altLang="en-US" sz="2800" dirty="0" smtClean="0"/>
              <a:t>etermine who will proofread the finished document</a:t>
            </a:r>
          </a:p>
          <a:p>
            <a:pPr defTabSz="914400"/>
            <a:r>
              <a:rPr lang="en-US" altLang="en-US" sz="2800" dirty="0" smtClean="0"/>
              <a:t>Figure out how the team will write with one voice</a:t>
            </a:r>
          </a:p>
        </p:txBody>
      </p:sp>
    </p:spTree>
    <p:extLst>
      <p:ext uri="{BB962C8B-B14F-4D97-AF65-F5344CB8AC3E}">
        <p14:creationId xmlns:p14="http://schemas.microsoft.com/office/powerpoint/2010/main" val="1226880643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Technical Writing Techniques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06802" y="2019390"/>
            <a:ext cx="8130396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altLang="en-US" sz="2800" b="1" dirty="0" smtClean="0"/>
              <a:t>2) Checking related research in the library/internet</a:t>
            </a:r>
            <a:endParaRPr lang="en-US" altLang="en-US" sz="2800" b="1" dirty="0"/>
          </a:p>
          <a:p>
            <a:pPr marL="0" indent="0" defTabSz="914400">
              <a:buNone/>
            </a:pPr>
            <a:endParaRPr lang="en-US" altLang="en-US" sz="2800" dirty="0"/>
          </a:p>
          <a:p>
            <a:pPr defTabSz="914400"/>
            <a:r>
              <a:rPr lang="en-US" altLang="en-US" sz="2800" dirty="0" smtClean="0"/>
              <a:t>Research will often lend your report the authority it needs to be persuasive</a:t>
            </a:r>
          </a:p>
        </p:txBody>
      </p:sp>
    </p:spTree>
    <p:extLst>
      <p:ext uri="{BB962C8B-B14F-4D97-AF65-F5344CB8AC3E}">
        <p14:creationId xmlns:p14="http://schemas.microsoft.com/office/powerpoint/2010/main" val="1412623900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Technical Writing Techniques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06802" y="2019390"/>
            <a:ext cx="8130396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altLang="en-US" sz="2800" b="1" dirty="0" smtClean="0"/>
              <a:t>3) Using a laboratory notebook to help keep track of experimental work in progress</a:t>
            </a:r>
            <a:endParaRPr lang="en-US" altLang="en-US" sz="2800" b="1" dirty="0"/>
          </a:p>
          <a:p>
            <a:pPr marL="0" indent="0" defTabSz="914400">
              <a:buNone/>
            </a:pPr>
            <a:endParaRPr lang="en-US" altLang="en-US" sz="2800" dirty="0"/>
          </a:p>
          <a:p>
            <a:pPr defTabSz="914400"/>
            <a:r>
              <a:rPr lang="en-US" altLang="en-US" sz="2800" dirty="0" smtClean="0"/>
              <a:t>Helps keep track of experimental details that may be easily forgotten otherwise</a:t>
            </a:r>
          </a:p>
          <a:p>
            <a:pPr defTabSz="914400"/>
            <a:r>
              <a:rPr lang="en-US" altLang="en-US" sz="2800" dirty="0" smtClean="0"/>
              <a:t>In EG1003 you will be required to produce lab notes for each lab</a:t>
            </a:r>
          </a:p>
        </p:txBody>
      </p:sp>
    </p:spTree>
    <p:extLst>
      <p:ext uri="{BB962C8B-B14F-4D97-AF65-F5344CB8AC3E}">
        <p14:creationId xmlns:p14="http://schemas.microsoft.com/office/powerpoint/2010/main" val="2438055200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Technical Writing Techniques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06802" y="2019390"/>
            <a:ext cx="8130396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altLang="en-US" sz="2800" b="1" dirty="0" smtClean="0"/>
              <a:t>4) Being realistic about time constraints</a:t>
            </a:r>
            <a:endParaRPr lang="en-US" altLang="en-US" sz="2800" b="1" dirty="0"/>
          </a:p>
          <a:p>
            <a:pPr marL="0" indent="0" defTabSz="914400">
              <a:buNone/>
            </a:pPr>
            <a:endParaRPr lang="en-US" altLang="en-US" sz="2800" dirty="0" smtClean="0"/>
          </a:p>
          <a:p>
            <a:pPr defTabSz="914400"/>
            <a:r>
              <a:rPr lang="en-US" altLang="en-US" sz="2800" dirty="0" smtClean="0"/>
              <a:t>Leaving your writing and presentation assignments until the last minute</a:t>
            </a:r>
            <a:br>
              <a:rPr lang="en-US" altLang="en-US" sz="2800" dirty="0" smtClean="0"/>
            </a:br>
            <a:r>
              <a:rPr lang="en-US" altLang="en-US" sz="2800" dirty="0"/>
              <a:t>	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	      </a:t>
            </a:r>
            <a:r>
              <a:rPr lang="en-US" altLang="en-US" sz="2800" dirty="0" smtClean="0"/>
              <a:t>sloppy reports </a:t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	       poor presentations</a:t>
            </a:r>
          </a:p>
          <a:p>
            <a:pPr defTabSz="914400"/>
            <a:endParaRPr lang="en-US" altLang="en-US" sz="2800" dirty="0" smtClean="0"/>
          </a:p>
        </p:txBody>
      </p:sp>
      <p:sp>
        <p:nvSpPr>
          <p:cNvPr id="2" name="Curved Right Arrow 1"/>
          <p:cNvSpPr/>
          <p:nvPr/>
        </p:nvSpPr>
        <p:spPr>
          <a:xfrm>
            <a:off x="1233577" y="4031516"/>
            <a:ext cx="534838" cy="82349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Right Arrow 4"/>
          <p:cNvSpPr/>
          <p:nvPr/>
        </p:nvSpPr>
        <p:spPr>
          <a:xfrm>
            <a:off x="1233577" y="5382883"/>
            <a:ext cx="534838" cy="82349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197073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Technical Writing Techniques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06802" y="2019390"/>
            <a:ext cx="8130396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altLang="en-US" sz="2800" b="1" dirty="0" smtClean="0"/>
              <a:t>5) Guarding against distraction</a:t>
            </a:r>
            <a:endParaRPr lang="en-US" altLang="en-US" sz="2800" b="1" dirty="0"/>
          </a:p>
          <a:p>
            <a:pPr marL="0" indent="0" defTabSz="914400">
              <a:buNone/>
            </a:pPr>
            <a:endParaRPr lang="en-US" altLang="en-US" sz="2800" dirty="0" smtClean="0"/>
          </a:p>
          <a:p>
            <a:pPr defTabSz="914400"/>
            <a:r>
              <a:rPr lang="en-US" altLang="en-US" sz="2800" dirty="0" smtClean="0"/>
              <a:t>Good time management skills are critical to your success</a:t>
            </a:r>
          </a:p>
          <a:p>
            <a:pPr defTabSz="914400"/>
            <a:r>
              <a:rPr lang="en-US" altLang="en-US" sz="2800" dirty="0" smtClean="0"/>
              <a:t> </a:t>
            </a:r>
            <a:r>
              <a:rPr lang="en-US" altLang="en-US" sz="2800" b="1" dirty="0" smtClean="0"/>
              <a:t>Identify</a:t>
            </a:r>
            <a:r>
              <a:rPr lang="en-US" altLang="en-US" sz="2800" dirty="0" smtClean="0"/>
              <a:t> the things that distract you from writing (talking on the phone, looking through social media, </a:t>
            </a:r>
            <a:r>
              <a:rPr lang="en-US" altLang="en-US" sz="2800" dirty="0" err="1" smtClean="0"/>
              <a:t>etc</a:t>
            </a:r>
            <a:r>
              <a:rPr lang="en-US" altLang="en-US" sz="2800" dirty="0" smtClean="0"/>
              <a:t>) and </a:t>
            </a:r>
            <a:r>
              <a:rPr lang="en-US" altLang="en-US" sz="2800" b="1" dirty="0" smtClean="0"/>
              <a:t>avoid them</a:t>
            </a:r>
          </a:p>
        </p:txBody>
      </p:sp>
    </p:spTree>
    <p:extLst>
      <p:ext uri="{BB962C8B-B14F-4D97-AF65-F5344CB8AC3E}">
        <p14:creationId xmlns:p14="http://schemas.microsoft.com/office/powerpoint/2010/main" val="1009817362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Technical Writing Techniques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06802" y="2019390"/>
            <a:ext cx="8130396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en-US" altLang="en-US" sz="2800" b="1" dirty="0" smtClean="0"/>
              <a:t>6) Using the format of the report to help avoid roadblocks in the writing process</a:t>
            </a:r>
            <a:endParaRPr lang="en-US" altLang="en-US" sz="2800" b="1" dirty="0"/>
          </a:p>
          <a:p>
            <a:pPr marL="0" indent="0" defTabSz="914400">
              <a:buNone/>
            </a:pPr>
            <a:endParaRPr lang="en-US" altLang="en-US" sz="2800" dirty="0" smtClean="0"/>
          </a:p>
          <a:p>
            <a:pPr defTabSz="914400"/>
            <a:r>
              <a:rPr lang="en-US" altLang="en-US" sz="2800" dirty="0" smtClean="0"/>
              <a:t>If you are stuck on one section, switch to another section and return to it after you finish the latter</a:t>
            </a:r>
          </a:p>
          <a:p>
            <a:pPr defTabSz="914400"/>
            <a:r>
              <a:rPr lang="en-US" altLang="en-US" sz="2800" dirty="0" smtClean="0"/>
              <a:t>For example: say you are focused on the abstract and get stuck. You can switch to the procedure section, finish that, and then return to the abstract with a better idea of how to write it.</a:t>
            </a:r>
          </a:p>
        </p:txBody>
      </p:sp>
    </p:spTree>
    <p:extLst>
      <p:ext uri="{BB962C8B-B14F-4D97-AF65-F5344CB8AC3E}">
        <p14:creationId xmlns:p14="http://schemas.microsoft.com/office/powerpoint/2010/main" val="3960181859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25"/>
            <a:ext cx="8229600" cy="1252538"/>
          </a:xfrm>
        </p:spPr>
        <p:txBody>
          <a:bodyPr/>
          <a:lstStyle/>
          <a:p>
            <a:r>
              <a:rPr lang="en-US" altLang="en-US" sz="4200" dirty="0" smtClean="0"/>
              <a:t>Presentations</a:t>
            </a:r>
            <a:endParaRPr lang="en-US" altLang="en-US" sz="4200" dirty="0" smtClean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506802" y="2851904"/>
            <a:ext cx="8130396" cy="2540000"/>
          </a:xfrm>
          <a:prstGeom prst="rect">
            <a:avLst/>
          </a:prstGeom>
        </p:spPr>
        <p:txBody>
          <a:bodyPr/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altLang="en-US" sz="2800" dirty="0" smtClean="0"/>
              <a:t>Practice your presentations</a:t>
            </a:r>
          </a:p>
          <a:p>
            <a:pPr defTabSz="914400"/>
            <a:r>
              <a:rPr lang="en-US" altLang="en-US" sz="2800" dirty="0" smtClean="0"/>
              <a:t>Don’t forget to edit your writing </a:t>
            </a:r>
          </a:p>
          <a:p>
            <a:pPr defTabSz="914400"/>
            <a:r>
              <a:rPr lang="en-US" altLang="en-US" sz="2800" dirty="0" smtClean="0"/>
              <a:t>Small grammatical and spelling errors are easily noticeable on presentation slides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03850189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685800" y="1176338"/>
            <a:ext cx="7772400" cy="1781175"/>
          </a:xfrm>
        </p:spPr>
        <p:txBody>
          <a:bodyPr/>
          <a:lstStyle/>
          <a:p>
            <a:r>
              <a:rPr altLang="en-US" dirty="0" smtClean="0">
                <a:latin typeface="Candara" panose="020E0502030303020204" pitchFamily="34" charset="0"/>
              </a:rPr>
              <a:t>Teamwork</a:t>
            </a:r>
            <a:endParaRPr altLang="en-US" dirty="0" smtClean="0">
              <a:latin typeface="Candara" panose="020E0502030303020204" pitchFamily="34" charset="0"/>
            </a:endParaRP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2819400" y="3946525"/>
            <a:ext cx="5502275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chemeClr val="bg1"/>
                </a:solidFill>
              </a:rPr>
              <a:t>Writing Consultant Presentation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chemeClr val="bg1"/>
                </a:solidFill>
              </a:rPr>
              <a:t>EG 1003: Intro to Engineering and Design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chemeClr val="bg1"/>
                </a:solidFill>
              </a:rPr>
              <a:t>NYU’s Polytechnic School of Engineering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0569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29469" y="2329882"/>
            <a:ext cx="7408862" cy="3451225"/>
          </a:xfrm>
        </p:spPr>
        <p:txBody>
          <a:bodyPr/>
          <a:lstStyle/>
          <a:p>
            <a:r>
              <a:rPr lang="en-US" altLang="en-US" sz="2800" dirty="0" smtClean="0"/>
              <a:t>Teamwork in engineering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Teamwork skills &amp; problem solving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Project communication</a:t>
            </a:r>
            <a:endParaRPr lang="en-US" altLang="en-US" sz="2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 dirty="0" smtClean="0"/>
              <a:t>Teamwork</a:t>
            </a:r>
            <a:endParaRPr lang="en-US" altLang="en-US" sz="4200" dirty="0" smtClean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3814763"/>
            <a:ext cx="458470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6625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29469" y="2329882"/>
            <a:ext cx="7408862" cy="3451225"/>
          </a:xfrm>
        </p:spPr>
        <p:txBody>
          <a:bodyPr/>
          <a:lstStyle/>
          <a:p>
            <a:r>
              <a:rPr lang="en-US" altLang="en-US" sz="2800" b="1" dirty="0" smtClean="0"/>
              <a:t>Teamwork in engineering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Teamwork skills &amp; problem solving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Project communication</a:t>
            </a:r>
            <a:endParaRPr lang="en-US" altLang="en-US" sz="280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200" dirty="0" smtClean="0"/>
              <a:t>Teamwork</a:t>
            </a:r>
            <a:endParaRPr lang="en-US" altLang="en-US" sz="4200" dirty="0" smtClean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3814763"/>
            <a:ext cx="458470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4018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357817"/>
            <a:ext cx="8229600" cy="1252537"/>
          </a:xfrm>
        </p:spPr>
        <p:txBody>
          <a:bodyPr/>
          <a:lstStyle/>
          <a:p>
            <a:r>
              <a:rPr lang="en-US" altLang="en-US" sz="4200" dirty="0" smtClean="0"/>
              <a:t>Teamwork in Engineering</a:t>
            </a:r>
            <a:endParaRPr lang="en-US" altLang="en-US" sz="4200" dirty="0" smtClean="0"/>
          </a:p>
        </p:txBody>
      </p:sp>
      <p:sp>
        <p:nvSpPr>
          <p:cNvPr id="122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62000" y="2873541"/>
            <a:ext cx="7772400" cy="3322637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Successful engineers learn:</a:t>
            </a:r>
          </a:p>
          <a:p>
            <a:pPr marL="0" indent="0">
              <a:buNone/>
            </a:pPr>
            <a:r>
              <a:rPr lang="en-US" altLang="en-US" sz="2800" dirty="0"/>
              <a:t>	</a:t>
            </a:r>
            <a:r>
              <a:rPr lang="en-US" altLang="en-US" sz="2800" dirty="0" smtClean="0"/>
              <a:t>1) How to organize and manage projects</a:t>
            </a:r>
          </a:p>
          <a:p>
            <a:pPr marL="0" indent="0">
              <a:buNone/>
            </a:pPr>
            <a:r>
              <a:rPr lang="en-US" altLang="en-US" sz="2800" dirty="0"/>
              <a:t>	</a:t>
            </a:r>
            <a:r>
              <a:rPr lang="en-US" altLang="en-US" sz="2800" dirty="0" smtClean="0"/>
              <a:t>2) How to participate in project teams</a:t>
            </a:r>
            <a:endParaRPr lang="en-US" altLang="en-US" sz="28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17500"/>
            <a:ext cx="8342313" cy="904875"/>
          </a:xfrm>
        </p:spPr>
        <p:txBody>
          <a:bodyPr/>
          <a:lstStyle/>
          <a:p>
            <a:r>
              <a:rPr lang="en-US" altLang="en-US" sz="4200" dirty="0" smtClean="0"/>
              <a:t>Concurrent Engineering</a:t>
            </a:r>
            <a:endParaRPr lang="en-US" altLang="en-US" sz="4200" dirty="0" smtClean="0"/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585461" y="4145613"/>
            <a:ext cx="7933389" cy="370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914400">
              <a:buFont typeface="Symbol" panose="05050102010706020507" pitchFamily="18" charset="2"/>
              <a:buNone/>
            </a:pPr>
            <a:r>
              <a:rPr lang="en-US" altLang="en-US" sz="2800" dirty="0" smtClean="0"/>
              <a:t>Sometimes called simultaneous engineering, the </a:t>
            </a:r>
            <a:r>
              <a:rPr lang="en-US" altLang="en-US" sz="2800" b="1" dirty="0" smtClean="0"/>
              <a:t>key ingredient is teamwork</a:t>
            </a:r>
            <a:r>
              <a:rPr lang="en-US" altLang="en-US" sz="2800" dirty="0" smtClean="0"/>
              <a:t>. People from many departments </a:t>
            </a:r>
            <a:r>
              <a:rPr lang="en-US" altLang="en-US" sz="2800" b="1" dirty="0" smtClean="0"/>
              <a:t>collaborate</a:t>
            </a:r>
            <a:r>
              <a:rPr lang="en-US" altLang="en-US" sz="2800" dirty="0" smtClean="0"/>
              <a:t> over the life of a product – from idea to obsolescence – to </a:t>
            </a:r>
            <a:r>
              <a:rPr lang="en-US" altLang="en-US" sz="2800" b="1" dirty="0" smtClean="0"/>
              <a:t>ensure that it reflects the customer’s needs and desires</a:t>
            </a:r>
            <a:r>
              <a:rPr lang="en-US" altLang="en-US" sz="2800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/>
              <a:t>Shina, 1991, </a:t>
            </a:r>
            <a:r>
              <a:rPr lang="en-US" altLang="en-US" sz="1400" dirty="0" smtClean="0"/>
              <a:t>p.23</a:t>
            </a:r>
            <a:endParaRPr lang="en-US" alt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748" y="1400183"/>
            <a:ext cx="3956813" cy="286869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838200" y="2363788"/>
            <a:ext cx="7408863" cy="345122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en-US" sz="2800" dirty="0" smtClean="0"/>
              <a:t>Design is the process of devising a system, component or process to meet a desired need</a:t>
            </a:r>
          </a:p>
          <a:p>
            <a:pPr>
              <a:spcBef>
                <a:spcPts val="1800"/>
              </a:spcBef>
            </a:pPr>
            <a:r>
              <a:rPr lang="en-US" altLang="en-US" sz="2800" dirty="0" smtClean="0"/>
              <a:t>Recent work on engineering design indicates that it is more of a social process than we once thought</a:t>
            </a:r>
          </a:p>
          <a:p>
            <a:pPr>
              <a:spcBef>
                <a:spcPts val="1800"/>
              </a:spcBef>
            </a:pPr>
            <a:endParaRPr lang="en-US" altLang="en-US" sz="2800" dirty="0" smtClean="0"/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>
          <a:xfrm>
            <a:off x="457200" y="249238"/>
            <a:ext cx="8229600" cy="1252537"/>
          </a:xfrm>
        </p:spPr>
        <p:txBody>
          <a:bodyPr/>
          <a:lstStyle/>
          <a:p>
            <a:r>
              <a:rPr lang="en-US" altLang="en-US" sz="4200" dirty="0" smtClean="0"/>
              <a:t>Design for Engineers</a:t>
            </a:r>
            <a:endParaRPr lang="en-US" altLang="en-US" sz="42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 smtClean="0"/>
              <a:t>(1) ABET</a:t>
            </a:r>
            <a:r>
              <a:rPr lang="en-US" altLang="en-US" sz="1400" dirty="0"/>
              <a:t>, </a:t>
            </a:r>
            <a:r>
              <a:rPr lang="en-US" altLang="en-US" sz="1400" dirty="0" smtClean="0"/>
              <a:t>2000. (2) </a:t>
            </a:r>
            <a:r>
              <a:rPr lang="en-US" altLang="en-US" sz="1400" dirty="0"/>
              <a:t>Smith, </a:t>
            </a:r>
            <a:r>
              <a:rPr lang="en-US" altLang="en-US" sz="1400" dirty="0" smtClean="0"/>
              <a:t>p.3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34581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838200" y="2225765"/>
            <a:ext cx="7408863" cy="3451225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en-US" sz="2800" dirty="0" smtClean="0"/>
              <a:t>Most design work you’ll do as a technical professional will be done in teams</a:t>
            </a:r>
          </a:p>
          <a:p>
            <a:pPr>
              <a:spcBef>
                <a:spcPts val="1800"/>
              </a:spcBef>
            </a:pPr>
            <a:r>
              <a:rPr lang="en-US" altLang="en-US" sz="2800" dirty="0" smtClean="0"/>
              <a:t>“Design team failure is usually due to failed team dynamics”</a:t>
            </a:r>
          </a:p>
          <a:p>
            <a:pPr marL="0" indent="0" algn="r">
              <a:spcBef>
                <a:spcPts val="1800"/>
              </a:spcBef>
              <a:buNone/>
            </a:pPr>
            <a:r>
              <a:rPr lang="en-US" altLang="en-US" sz="2800" dirty="0" smtClean="0"/>
              <a:t>Larry </a:t>
            </a:r>
            <a:r>
              <a:rPr lang="en-US" altLang="en-US" sz="2800" dirty="0" err="1" smtClean="0"/>
              <a:t>Leifer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Director, Stanford Center </a:t>
            </a:r>
            <a:br>
              <a:rPr lang="en-US" altLang="en-US" sz="2800" dirty="0" smtClean="0"/>
            </a:br>
            <a:r>
              <a:rPr lang="en-US" altLang="en-US" sz="2800" dirty="0" smtClean="0"/>
              <a:t>for Design Research</a:t>
            </a:r>
            <a:endParaRPr lang="en-US" altLang="en-US" sz="2800" dirty="0" smtClean="0"/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>
          <a:xfrm>
            <a:off x="457200" y="249238"/>
            <a:ext cx="8229600" cy="1252537"/>
          </a:xfrm>
        </p:spPr>
        <p:txBody>
          <a:bodyPr/>
          <a:lstStyle/>
          <a:p>
            <a:r>
              <a:rPr lang="en-US" altLang="en-US" sz="4200" dirty="0" smtClean="0"/>
              <a:t>Design for Engineers</a:t>
            </a:r>
            <a:endParaRPr lang="en-US" altLang="en-US" sz="4200" dirty="0" smtClean="0"/>
          </a:p>
        </p:txBody>
      </p:sp>
    </p:spTree>
    <p:extLst>
      <p:ext uri="{BB962C8B-B14F-4D97-AF65-F5344CB8AC3E}">
        <p14:creationId xmlns:p14="http://schemas.microsoft.com/office/powerpoint/2010/main" val="77204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>
          <a:xfrm>
            <a:off x="258792" y="2019360"/>
            <a:ext cx="8548778" cy="3451225"/>
          </a:xfrm>
        </p:spPr>
        <p:txBody>
          <a:bodyPr/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altLang="en-US" sz="2800" dirty="0" smtClean="0"/>
              <a:t>The key to your success is the mastery of the design process</a:t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“A </a:t>
            </a:r>
            <a:r>
              <a:rPr lang="en-US" altLang="en-US" sz="2800" b="1" dirty="0" smtClean="0"/>
              <a:t>project engineer </a:t>
            </a:r>
            <a:r>
              <a:rPr lang="en-US" altLang="en-US" sz="2800" dirty="0" smtClean="0"/>
              <a:t>has the best job in the business. He has the ultimate responsibility for the work as a whole. He is the real </a:t>
            </a:r>
            <a:r>
              <a:rPr lang="en-US" altLang="en-US" sz="2800" b="1" dirty="0" smtClean="0"/>
              <a:t>architect of the project solution</a:t>
            </a:r>
            <a:r>
              <a:rPr lang="en-US" altLang="en-US" sz="2800" dirty="0" smtClean="0"/>
              <a:t>. Even more than his colleagues, he looks at the job as a whole from the beginning. He </a:t>
            </a:r>
            <a:r>
              <a:rPr lang="en-US" altLang="en-US" sz="2800" b="1" dirty="0" smtClean="0"/>
              <a:t>watches carefully to make all the details come together in a timely economical, fresh and effective meeting of the need</a:t>
            </a:r>
            <a:r>
              <a:rPr lang="en-US" altLang="en-US" sz="2800" dirty="0" smtClean="0"/>
              <a:t>.”</a:t>
            </a:r>
            <a:endParaRPr lang="en-US" altLang="en-US" sz="2800" dirty="0"/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>
          <a:xfrm>
            <a:off x="457200" y="249238"/>
            <a:ext cx="8229600" cy="1252537"/>
          </a:xfrm>
        </p:spPr>
        <p:txBody>
          <a:bodyPr/>
          <a:lstStyle/>
          <a:p>
            <a:r>
              <a:rPr lang="en-US" altLang="en-US" sz="4200" dirty="0" smtClean="0"/>
              <a:t>Design for Engineers</a:t>
            </a:r>
            <a:endParaRPr lang="en-US" altLang="en-US" sz="42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dirty="0" smtClean="0"/>
              <a:t>p.166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9872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ustom 2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1A618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775</TotalTime>
  <Words>840</Words>
  <Application>Microsoft Office PowerPoint</Application>
  <PresentationFormat>On-screen Show (4:3)</PresentationFormat>
  <Paragraphs>153</Paragraphs>
  <Slides>29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Candara</vt:lpstr>
      <vt:lpstr>MS PGothic</vt:lpstr>
      <vt:lpstr>Arial</vt:lpstr>
      <vt:lpstr>Symbol</vt:lpstr>
      <vt:lpstr>Calibri</vt:lpstr>
      <vt:lpstr>Waveform</vt:lpstr>
      <vt:lpstr>Teamwork</vt:lpstr>
      <vt:lpstr>Teamwork</vt:lpstr>
      <vt:lpstr>Teamwork</vt:lpstr>
      <vt:lpstr>Teamwork</vt:lpstr>
      <vt:lpstr>Teamwork in Engineering</vt:lpstr>
      <vt:lpstr>Concurrent Engineering</vt:lpstr>
      <vt:lpstr>Design for Engineers</vt:lpstr>
      <vt:lpstr>Design for Engineers</vt:lpstr>
      <vt:lpstr>Design for Engineers</vt:lpstr>
      <vt:lpstr>Teamwork</vt:lpstr>
      <vt:lpstr>Teamwork Skills &amp; Problem Solving</vt:lpstr>
      <vt:lpstr>Improve Team Cooperation</vt:lpstr>
      <vt:lpstr>Teamwork Skills</vt:lpstr>
      <vt:lpstr>Teamwork Skills</vt:lpstr>
      <vt:lpstr>Teamwork Skills</vt:lpstr>
      <vt:lpstr>Teamwork Skills</vt:lpstr>
      <vt:lpstr>Teamwork</vt:lpstr>
      <vt:lpstr>Project Communication</vt:lpstr>
      <vt:lpstr>Writing a Technical Report</vt:lpstr>
      <vt:lpstr>Writing a Technical Report</vt:lpstr>
      <vt:lpstr>Technical Writing Techniques</vt:lpstr>
      <vt:lpstr>Technical Writing Techniques</vt:lpstr>
      <vt:lpstr>Technical Writing Techniques</vt:lpstr>
      <vt:lpstr>Technical Writing Techniques</vt:lpstr>
      <vt:lpstr>Technical Writing Techniques</vt:lpstr>
      <vt:lpstr>Technical Writing Techniques</vt:lpstr>
      <vt:lpstr>Technical Writing Techniques</vt:lpstr>
      <vt:lpstr>Presentations</vt:lpstr>
      <vt:lpstr>Teamwork</vt:lpstr>
    </vt:vector>
  </TitlesOfParts>
  <Company>Polytechnic Institute of NYU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Leslie</dc:creator>
  <cp:lastModifiedBy>Eve Fishinevich</cp:lastModifiedBy>
  <cp:revision>120</cp:revision>
  <dcterms:created xsi:type="dcterms:W3CDTF">2011-01-18T16:57:26Z</dcterms:created>
  <dcterms:modified xsi:type="dcterms:W3CDTF">2015-09-08T04:53:25Z</dcterms:modified>
</cp:coreProperties>
</file>