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1"/>
  </p:notesMasterIdLst>
  <p:sldIdLst>
    <p:sldId id="257" r:id="rId2"/>
    <p:sldId id="275" r:id="rId3"/>
    <p:sldId id="258" r:id="rId4"/>
    <p:sldId id="270" r:id="rId5"/>
    <p:sldId id="259" r:id="rId6"/>
    <p:sldId id="260" r:id="rId7"/>
    <p:sldId id="271" r:id="rId8"/>
    <p:sldId id="272" r:id="rId9"/>
    <p:sldId id="273" r:id="rId10"/>
    <p:sldId id="274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196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972AF-9042-4963-9ECA-70CFCD8B4BBB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4FBF7-8EF0-4E3B-A34D-6CC51167BD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32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0FEFDF-BA8C-422F-A8F0-37FC00754EDA}" type="slidenum">
              <a:rPr lang="en-US"/>
              <a:pPr/>
              <a:t>18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C6F896-86DF-4602-9B29-EDA055BDEF1D}" type="slidenum">
              <a:rPr lang="en-US"/>
              <a:pPr/>
              <a:t>19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94112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70648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3/7/2014</a:t>
            </a:fld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09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3/7/2014</a:t>
            </a:fld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340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6D50-8D46-4290-9DAE-88AB70EABF72}" type="datetimeFigureOut">
              <a:rPr lang="en-US" smtClean="0"/>
              <a:pPr/>
              <a:t>3/7/2014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112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6D50-8D46-4290-9DAE-88AB70EABF72}" type="datetimeFigureOut">
              <a:rPr lang="en-US" smtClean="0"/>
              <a:pPr/>
              <a:t>3/7/2014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42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3/7/2014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5" r:id="rId5"/>
    <p:sldLayoutId id="2147483696" r:id="rId6"/>
    <p:sldLayoutId id="2147483673" r:id="rId7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docid=7QmaLRhtSM0mhM&amp;tbnid=J3mil1RDjgFerM:&amp;ved=0CAUQjRw&amp;url=http%3A%2F%2Fwww.dailytech.com%2FJapanese%2BMaglev%2BTrain%2BBegins%2BFull%2BSpeed%2BTesting%2Bat%2B310%2Bmph%2Farticle33281.htm&amp;ei=rTIaU_GQH6v40wGI-ICoDw&amp;bvm=bv.62578216,d.dmQ&amp;psig=AFQjCNFbM2nzru1syjvHOCF-lp74T4SzDg&amp;ust=1394312229615072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131272"/>
            <a:ext cx="3886200" cy="52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772400" cy="685800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EG1003: Introduction to Engineering and Design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73100" y="1219200"/>
            <a:ext cx="7772400" cy="20574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Magnetic Levitation Competition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https://encrypted-tbn2.gstatic.com/images?q=tbn:ANd9GcTocS09yupgR5bcXwn3mOxDzQG2GEC6Y3hD91p9lBjV6h5W2DmBuQ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075" y="2895599"/>
            <a:ext cx="51244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Magnetic Levitation Cart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Prototype of a Magnetic Levitation Cart</a:t>
            </a:r>
            <a:endParaRPr lang="en-US" sz="2800" dirty="0">
              <a:solidFill>
                <a:schemeClr val="tx2"/>
              </a:solidFill>
            </a:endParaRPr>
          </a:p>
        </p:txBody>
      </p:sp>
      <p:pic>
        <p:nvPicPr>
          <p:cNvPr id="27650" name="Picture 2" descr="C:\Users\Tingyu\Desktop\DSC001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495550"/>
            <a:ext cx="4648200" cy="34861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239000" y="48006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Central Magnet Type 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3124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Outer Magnets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5181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Robot Arms 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(Custom)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0" y="2514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Flag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600200" y="3505200"/>
            <a:ext cx="16002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676400" y="3505200"/>
            <a:ext cx="34290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105400" y="2667000"/>
            <a:ext cx="2819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800600" y="4648200"/>
            <a:ext cx="2743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1752600" y="4572000"/>
            <a:ext cx="1600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3"/>
          </p:cNvCxnSpPr>
          <p:nvPr/>
        </p:nvCxnSpPr>
        <p:spPr>
          <a:xfrm flipV="1">
            <a:off x="1905000" y="5105400"/>
            <a:ext cx="3352800" cy="399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79278"/>
            <a:ext cx="3886200" cy="52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Competition Rules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2"/>
                </a:solidFill>
              </a:rPr>
              <a:t>The TA must approve your design before you are allowed to add your magnetic </a:t>
            </a:r>
            <a:r>
              <a:rPr lang="en-US" sz="2400" dirty="0" smtClean="0">
                <a:solidFill>
                  <a:schemeClr val="tx2"/>
                </a:solidFill>
              </a:rPr>
              <a:t>components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2"/>
                </a:solidFill>
              </a:rPr>
              <a:t>All the materials you use in your design must be purchased, and are </a:t>
            </a:r>
            <a:r>
              <a:rPr lang="en-US" sz="2400" dirty="0" smtClean="0">
                <a:solidFill>
                  <a:schemeClr val="tx2"/>
                </a:solidFill>
              </a:rPr>
              <a:t>non-refundable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2"/>
                </a:solidFill>
              </a:rPr>
              <a:t>The maglev cart must fit into the maglev track and must include the flag piece included in the maglev Lego </a:t>
            </a:r>
            <a:r>
              <a:rPr lang="en-US" sz="2400" dirty="0" smtClean="0">
                <a:solidFill>
                  <a:schemeClr val="tx2"/>
                </a:solidFill>
              </a:rPr>
              <a:t>kit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2"/>
                </a:solidFill>
              </a:rPr>
              <a:t>You may conduct up to three trials and the best ratio of the three trials will be </a:t>
            </a:r>
            <a:r>
              <a:rPr lang="en-US" sz="2400" dirty="0" smtClean="0">
                <a:solidFill>
                  <a:schemeClr val="tx2"/>
                </a:solidFill>
              </a:rPr>
              <a:t>taken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2"/>
                </a:solidFill>
              </a:rPr>
              <a:t>A TA must be present to oversee your trial or the results of that trial will become </a:t>
            </a:r>
            <a:r>
              <a:rPr lang="en-US" sz="2400" dirty="0" smtClean="0">
                <a:solidFill>
                  <a:schemeClr val="tx2"/>
                </a:solidFill>
              </a:rPr>
              <a:t>invalid</a:t>
            </a:r>
            <a:endParaRPr lang="en-US" sz="2400" b="1" dirty="0" smtClean="0"/>
          </a:p>
          <a:p>
            <a:pPr>
              <a:buNone/>
            </a:pPr>
            <a:endParaRPr lang="en-US" sz="2400" dirty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79278"/>
            <a:ext cx="3886200" cy="52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Competition Rules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2"/>
                </a:solidFill>
              </a:rPr>
              <a:t>All Magnetic components must be returned at the end of the experiment or your grade for this lab may be jeopardized.</a:t>
            </a:r>
            <a:endParaRPr lang="en-US" dirty="0" smtClean="0">
              <a:solidFill>
                <a:schemeClr val="tx2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2"/>
                </a:solidFill>
              </a:rPr>
              <a:t>Your 3 trials will be scored using this </a:t>
            </a:r>
            <a:r>
              <a:rPr lang="en-US" sz="2400" dirty="0" smtClean="0">
                <a:solidFill>
                  <a:schemeClr val="tx2"/>
                </a:solidFill>
              </a:rPr>
              <a:t>equation:</a:t>
            </a:r>
            <a:endParaRPr lang="en-US" sz="2400" dirty="0" smtClean="0">
              <a:solidFill>
                <a:schemeClr val="tx2"/>
              </a:solidFill>
            </a:endParaRPr>
          </a:p>
          <a:p>
            <a:pPr lvl="0">
              <a:buNone/>
            </a:pPr>
            <a:endParaRPr lang="en-US" sz="2400" dirty="0" smtClean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657600"/>
            <a:ext cx="812496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79278"/>
            <a:ext cx="3886200" cy="52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Material Price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2"/>
                </a:solidFill>
              </a:rPr>
              <a:t>Center Magnet Type 1:.………………………$1.00 (max one)</a:t>
            </a:r>
            <a:endParaRPr lang="en-US" sz="2200" b="1" dirty="0" smtClean="0">
              <a:solidFill>
                <a:schemeClr val="tx2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2"/>
                </a:solidFill>
              </a:rPr>
              <a:t>Center Magnet Type 2:.………………………$1.50 (max one)</a:t>
            </a:r>
            <a:endParaRPr lang="en-US" sz="2200" b="1" dirty="0" smtClean="0">
              <a:solidFill>
                <a:schemeClr val="tx2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2"/>
                </a:solidFill>
              </a:rPr>
              <a:t>Outer Magnets (Custom):..…………………………$0.75/each</a:t>
            </a:r>
            <a:endParaRPr lang="en-US" sz="2200" b="1" dirty="0" smtClean="0">
              <a:solidFill>
                <a:schemeClr val="tx2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2"/>
                </a:solidFill>
              </a:rPr>
              <a:t>Long Magnets (3/4” x 3/8” x 1/16’’ thick):…………$0.50/each</a:t>
            </a:r>
            <a:endParaRPr lang="en-US" sz="2200" b="1" dirty="0" smtClean="0">
              <a:solidFill>
                <a:schemeClr val="tx2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2"/>
                </a:solidFill>
              </a:rPr>
              <a:t>Square Magnets (3/8’’ x 3/8’’ x 1/8’’ thick):.………$0.25/each</a:t>
            </a:r>
            <a:endParaRPr lang="en-US" sz="2200" b="1" dirty="0" smtClean="0">
              <a:solidFill>
                <a:schemeClr val="tx2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2"/>
                </a:solidFill>
              </a:rPr>
              <a:t>Bearings: …………………………………………….$0.25/each</a:t>
            </a:r>
            <a:endParaRPr lang="en-US" sz="2200" b="1" dirty="0" smtClean="0">
              <a:solidFill>
                <a:schemeClr val="tx2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2"/>
                </a:solidFill>
              </a:rPr>
              <a:t>Maglev Lego Kit:.…………………………....……...$0.00 </a:t>
            </a:r>
            <a:endParaRPr lang="en-US" sz="2200" b="1" dirty="0">
              <a:solidFill>
                <a:schemeClr val="tx2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6482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79278"/>
            <a:ext cx="3886200" cy="52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347075" cy="5105400"/>
          </a:xfrm>
        </p:spPr>
        <p:txBody>
          <a:bodyPr/>
          <a:lstStyle/>
          <a:p>
            <a:pPr>
              <a:buNone/>
            </a:pPr>
            <a:endParaRPr lang="en-US" sz="1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2"/>
                </a:solidFill>
              </a:rPr>
              <a:t>Brainstorm possible designs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tx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2"/>
                </a:solidFill>
              </a:rPr>
              <a:t>Sketch design on </a:t>
            </a:r>
            <a:r>
              <a:rPr lang="en-US" sz="2800" dirty="0" smtClean="0">
                <a:solidFill>
                  <a:schemeClr val="tx2"/>
                </a:solidFill>
              </a:rPr>
              <a:t>paper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chemeClr val="tx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Obtain a Maglev Lego Kit after your design is approved by a TA</a:t>
            </a:r>
            <a:endParaRPr lang="en-US" sz="2800" dirty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dirty="0">
              <a:solidFill>
                <a:schemeClr val="tx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Assemble your design using the Maglev Lego Kit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chemeClr val="tx2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79278"/>
            <a:ext cx="3886200" cy="52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Obtain the magnetic parts from a TA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chemeClr val="tx2"/>
              </a:solidFill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Create </a:t>
            </a:r>
            <a:r>
              <a:rPr lang="en-US" sz="2800" dirty="0">
                <a:solidFill>
                  <a:schemeClr val="tx2"/>
                </a:solidFill>
              </a:rPr>
              <a:t>price list detailing your design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tx2"/>
              </a:solidFill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Conduct practice runs to optimize your design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chemeClr val="tx2"/>
              </a:solidFill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Conduct your three trials to obtain your minimal design ratio </a:t>
            </a:r>
          </a:p>
          <a:p>
            <a:pPr marL="447675" indent="-447675">
              <a:lnSpc>
                <a:spcPct val="90000"/>
              </a:lnSpc>
            </a:pPr>
            <a:endParaRPr lang="en-US" sz="2800" dirty="0" smtClean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79278"/>
            <a:ext cx="3886200" cy="52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Procedure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Disassemble your cart and return all the parts to the Maglev Lego Kit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chemeClr val="tx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Magnetic components must be returned before leaving the room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79278"/>
            <a:ext cx="3886200" cy="52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Assignment: Report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60078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2"/>
                </a:solidFill>
              </a:rPr>
              <a:t>Individual Lab Reports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2"/>
                </a:solidFill>
              </a:rPr>
              <a:t>Title page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2"/>
                </a:solidFill>
              </a:rPr>
              <a:t>Discussion topics in the manual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2"/>
                </a:solidFill>
              </a:rPr>
              <a:t>Include original data with instructor’s initials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2"/>
                </a:solidFill>
              </a:rPr>
              <a:t>Scan in lab notes (ask TA for assistance)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2"/>
                </a:solidFill>
              </a:rPr>
              <a:t>TA must initial that table and graph were completed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2"/>
                </a:solidFill>
              </a:rPr>
              <a:t>Include table, graph, and photo of container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172200"/>
            <a:ext cx="3886200" cy="52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85344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Assignment</a:t>
            </a:r>
            <a:r>
              <a:rPr lang="en-US" sz="3600" dirty="0">
                <a:solidFill>
                  <a:schemeClr val="bg1"/>
                </a:solidFill>
              </a:rPr>
              <a:t>: </a:t>
            </a:r>
            <a:r>
              <a:rPr lang="en-US" dirty="0" smtClean="0">
                <a:solidFill>
                  <a:schemeClr val="bg1"/>
                </a:solidFill>
              </a:rPr>
              <a:t>Presentation</a:t>
            </a:r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839200" cy="49530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Team </a:t>
            </a:r>
            <a:r>
              <a:rPr lang="en-US" sz="2800" dirty="0">
                <a:solidFill>
                  <a:schemeClr val="tx2"/>
                </a:solidFill>
              </a:rPr>
              <a:t>presentation</a:t>
            </a:r>
          </a:p>
          <a:p>
            <a:pPr marL="457200" indent="-45720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2"/>
                </a:solidFill>
              </a:rPr>
              <a:t>State rules of competition</a:t>
            </a:r>
          </a:p>
          <a:p>
            <a:pPr marL="457200" indent="-45720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2"/>
                </a:solidFill>
              </a:rPr>
              <a:t>Describe your design and its concepts</a:t>
            </a:r>
          </a:p>
          <a:p>
            <a:pPr marL="457200" indent="-45720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2"/>
                </a:solidFill>
              </a:rPr>
              <a:t>Include table of class results and </a:t>
            </a:r>
            <a:r>
              <a:rPr lang="en-US" sz="2800" dirty="0" smtClean="0">
                <a:solidFill>
                  <a:schemeClr val="tx2"/>
                </a:solidFill>
              </a:rPr>
              <a:t>photo </a:t>
            </a:r>
            <a:r>
              <a:rPr lang="en-US" sz="2800" dirty="0">
                <a:solidFill>
                  <a:schemeClr val="tx2"/>
                </a:solidFill>
              </a:rPr>
              <a:t>of </a:t>
            </a:r>
            <a:r>
              <a:rPr lang="en-US" sz="2800" dirty="0" smtClean="0">
                <a:solidFill>
                  <a:schemeClr val="tx2"/>
                </a:solidFill>
              </a:rPr>
              <a:t>cart</a:t>
            </a:r>
            <a:endParaRPr lang="en-US" sz="2800" dirty="0">
              <a:solidFill>
                <a:schemeClr val="tx2"/>
              </a:solidFill>
            </a:endParaRPr>
          </a:p>
          <a:p>
            <a:pPr marL="457200" indent="-45720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2"/>
                </a:solidFill>
              </a:rPr>
              <a:t>How could your current design be improved?</a:t>
            </a:r>
          </a:p>
          <a:p>
            <a:pPr marL="457200" indent="-45720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2"/>
                </a:solidFill>
              </a:rPr>
              <a:t>Refer to “Creating PowerPoint Presentations” found on EG website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79278"/>
            <a:ext cx="3886200" cy="52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Closing</a:t>
            </a:r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Have all original data signed by TA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Submit all work electronically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Clean up workstations 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Return all unused materials to TA</a:t>
            </a:r>
          </a:p>
          <a:p>
            <a:endParaRPr lang="en-US" sz="1200" dirty="0"/>
          </a:p>
          <a:p>
            <a:pPr>
              <a:buFontTx/>
              <a:buNone/>
            </a:pPr>
            <a:endParaRPr lang="en-US" dirty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79278"/>
            <a:ext cx="3886200" cy="52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Overview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90600" y="1600200"/>
            <a:ext cx="7446963" cy="4525963"/>
          </a:xfrm>
        </p:spPr>
        <p:txBody>
          <a:bodyPr/>
          <a:lstStyle/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2"/>
                </a:solidFill>
              </a:rPr>
              <a:t>Objective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tx2"/>
                </a:solidFill>
              </a:rPr>
              <a:t>Background Information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tx2"/>
                </a:solidFill>
              </a:rPr>
              <a:t>Rules of the Competition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tx2"/>
                </a:solidFill>
              </a:rPr>
              <a:t>Materials</a:t>
            </a:r>
            <a:endParaRPr lang="en-US" sz="3200" dirty="0">
              <a:solidFill>
                <a:schemeClr val="tx2"/>
              </a:solidFill>
            </a:endParaRP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tx2"/>
                </a:solidFill>
              </a:rPr>
              <a:t>Procedure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tx2"/>
                </a:solidFill>
              </a:rPr>
              <a:t>Report </a:t>
            </a:r>
            <a:r>
              <a:rPr lang="en-US" sz="3200" dirty="0">
                <a:solidFill>
                  <a:schemeClr val="tx2"/>
                </a:solidFill>
              </a:rPr>
              <a:t>/ Presentation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2"/>
                </a:solidFill>
              </a:rPr>
              <a:t>Closing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79278"/>
            <a:ext cx="3886200" cy="52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447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Objectives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Assemble a cart suspended by magnetic levitation while keeping in mind the aspects of minimal design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chemeClr val="tx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Reach Checkpoint A (LED 20) of the track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chemeClr val="tx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Reach </a:t>
            </a:r>
            <a:r>
              <a:rPr lang="en-US" sz="2800" dirty="0">
                <a:solidFill>
                  <a:schemeClr val="tx2"/>
                </a:solidFill>
              </a:rPr>
              <a:t>C</a:t>
            </a:r>
            <a:r>
              <a:rPr lang="en-US" sz="2800" dirty="0" smtClean="0">
                <a:solidFill>
                  <a:schemeClr val="tx2"/>
                </a:solidFill>
              </a:rPr>
              <a:t>heckpoint B (LED 40) of the track </a:t>
            </a:r>
            <a:endParaRPr lang="en-US" sz="2800" dirty="0">
              <a:solidFill>
                <a:schemeClr val="tx2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79278"/>
            <a:ext cx="3886200" cy="52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Magnetic Levitation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tx2"/>
                </a:solidFill>
              </a:rPr>
              <a:t>Magnetic levitation is a type of levitation that depends on the magnetic fields generated from electromagnets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tx2"/>
                </a:solidFill>
              </a:rPr>
              <a:t>Types of Magnetic Levitation: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tx2"/>
                </a:solidFill>
              </a:rPr>
              <a:t>Electromagnetic Suspension (EMS)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err="1" smtClean="0">
                <a:solidFill>
                  <a:schemeClr val="tx2"/>
                </a:solidFill>
              </a:rPr>
              <a:t>Electrodynamic</a:t>
            </a:r>
            <a:r>
              <a:rPr lang="en-US" sz="3200" dirty="0" smtClean="0">
                <a:solidFill>
                  <a:schemeClr val="tx2"/>
                </a:solidFill>
              </a:rPr>
              <a:t> Suspension (EDS)</a:t>
            </a:r>
            <a:endParaRPr lang="en-US" sz="3200" dirty="0">
              <a:solidFill>
                <a:schemeClr val="tx2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79278"/>
            <a:ext cx="3886200" cy="52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Electromagnetic Suspension (EMS)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EMS: technique inducing a current through the electromagnets using large power source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Magnetized electromagnets used to create propulsion in the Magnetic Levitation vehicles</a:t>
            </a:r>
            <a:endParaRPr lang="en-US" sz="2800" dirty="0">
              <a:solidFill>
                <a:schemeClr val="tx2"/>
              </a:solidFill>
            </a:endParaRPr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505200"/>
            <a:ext cx="39624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79278"/>
            <a:ext cx="3886200" cy="52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Electrodynamic Suspension (EDS)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4525963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EDS: technique of exposing superconductors to magnetic fields that vary with time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Time-varying magnetic fields operate the magnetic levitation vehicles more efficiently</a:t>
            </a:r>
            <a:endParaRPr lang="en-US" sz="2800" dirty="0">
              <a:solidFill>
                <a:schemeClr val="tx2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276600"/>
            <a:ext cx="5105400" cy="3308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011251"/>
            <a:ext cx="1876425" cy="573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Earnshaw’s Theorem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Earnshaw’s Theorem states levitation in a constant magnetic field is not possible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Magnetic field requires additional guidance on the sides of the track for stability (so it doesn’t derail from the track)</a:t>
            </a:r>
            <a:endParaRPr lang="en-US" sz="2800" dirty="0">
              <a:solidFill>
                <a:schemeClr val="tx2"/>
              </a:solidFill>
            </a:endParaRPr>
          </a:p>
        </p:txBody>
      </p:sp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79278"/>
            <a:ext cx="3886200" cy="52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Magnetic Levitation Trains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Three main components: Guidance, Propulsion, Levitation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Propulsion and levitation are caused by electromagnets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Guidance keeps the Magnetic Levitation trains on the track</a:t>
            </a:r>
            <a:endParaRPr lang="en-US" sz="2800" dirty="0">
              <a:solidFill>
                <a:schemeClr val="tx2"/>
              </a:solidFill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4114800"/>
            <a:ext cx="25812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011251"/>
            <a:ext cx="1876425" cy="573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Magnetic Levitation Track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Magnetic Levitation track</a:t>
            </a:r>
            <a:endParaRPr lang="en-US" sz="2800" dirty="0">
              <a:solidFill>
                <a:schemeClr val="tx2"/>
              </a:solidFill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514600"/>
            <a:ext cx="4370294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934200" y="21463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LEDs and Photo resistors block using provided flag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3505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Power Supply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2800" y="5105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Electromagnets 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715000" y="2819400"/>
            <a:ext cx="1219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676400" y="381000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1"/>
          </p:cNvCxnSpPr>
          <p:nvPr/>
        </p:nvCxnSpPr>
        <p:spPr>
          <a:xfrm flipH="1" flipV="1">
            <a:off x="5181600" y="4191000"/>
            <a:ext cx="1981200" cy="1099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79278"/>
            <a:ext cx="3886200" cy="52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170</TotalTime>
  <Words>638</Words>
  <Application>Microsoft Office PowerPoint</Application>
  <PresentationFormat>On-screen Show (4:3)</PresentationFormat>
  <Paragraphs>111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NYU Schools Master Template</vt:lpstr>
      <vt:lpstr>EG1003: Introduction to Engineering and Design</vt:lpstr>
      <vt:lpstr>Overview</vt:lpstr>
      <vt:lpstr>Objectives</vt:lpstr>
      <vt:lpstr>Magnetic Levitation</vt:lpstr>
      <vt:lpstr>Electromagnetic Suspension (EMS)</vt:lpstr>
      <vt:lpstr>Electrodynamic Suspension (EDS)</vt:lpstr>
      <vt:lpstr>Earnshaw’s Theorem</vt:lpstr>
      <vt:lpstr>Magnetic Levitation Trains</vt:lpstr>
      <vt:lpstr>Magnetic Levitation Track</vt:lpstr>
      <vt:lpstr>Magnetic Levitation Cart</vt:lpstr>
      <vt:lpstr>Competition Rules</vt:lpstr>
      <vt:lpstr>Competition Rules </vt:lpstr>
      <vt:lpstr>Material Price List</vt:lpstr>
      <vt:lpstr>Procedure</vt:lpstr>
      <vt:lpstr>Procedure</vt:lpstr>
      <vt:lpstr>Procedure</vt:lpstr>
      <vt:lpstr>Assignment: Report</vt:lpstr>
      <vt:lpstr>Assignment: Presentation</vt:lpstr>
      <vt:lpstr>Closing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Maglev Competition</dc:title>
  <dc:creator>Tingyu</dc:creator>
  <cp:lastModifiedBy>matthew</cp:lastModifiedBy>
  <cp:revision>37</cp:revision>
  <dcterms:created xsi:type="dcterms:W3CDTF">2012-01-24T23:49:27Z</dcterms:created>
  <dcterms:modified xsi:type="dcterms:W3CDTF">2014-03-07T21:03:39Z</dcterms:modified>
</cp:coreProperties>
</file>