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EZ0YZcC84m4" TargetMode="External"/><Relationship Id="rId3" Type="http://schemas.openxmlformats.org/officeDocument/2006/relationships/hyperlink" Target="https://www.electronics-tutorials.ws/waveforms/astable.html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inkercad.com/things/7pFDAs7i409-blinker-circuit-workshop-spring-2021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7771098d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7771098d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47771098d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77c99494e_2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477c99494e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77c99494e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477c99494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77c99494e_2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477c99494e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6969824d4dd6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16969824d4dd6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16969824d4dd6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f3d78dd04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4f3d78dd0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f3d78dd04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4f3d78dd0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77c99494e_2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477c99494e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16969824d4dd63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16969824d4dd63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16969824d4dd63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77c99494e_2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477c99494e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More information on this: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https://www.youtube.com/watch?v=EZ0YZcC84m4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https://www.electronics-tutorials.ws/waveforms/astable.html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da1cbc92c6f197b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da1cbc92c6f197b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4da1cbc92c6f197b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6969824d4dd63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16969824d4dd63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to tinkercad solution: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https://www.tinkercad.com/things/7pFDAs7i409-blinker-circuit-workshop-spring-2021</a:t>
            </a:r>
            <a:r>
              <a:rPr lang="en-US"/>
              <a:t> </a:t>
            </a:r>
            <a:endParaRPr/>
          </a:p>
        </p:txBody>
      </p:sp>
      <p:sp>
        <p:nvSpPr>
          <p:cNvPr id="336" name="Google Shape;336;g216969824d4dd63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e123cb6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2" name="Google Shape;342;g4e123cb6b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77c99494e_1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477c99494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5b197104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95b1971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77c99494e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477c99494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28575">
            <a:solidFill>
              <a:srgbClr val="57068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>
            <p:ph idx="2" type="pic"/>
          </p:nvPr>
        </p:nvSpPr>
        <p:spPr>
          <a:xfrm>
            <a:off x="4240923" y="3543300"/>
            <a:ext cx="3710152" cy="274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"/>
          <p:cNvSpPr/>
          <p:nvPr/>
        </p:nvSpPr>
        <p:spPr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39999" rotWithShape="0" dir="5400000" dist="23000">
              <a:srgbClr val="80808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Rondell\Desktop\Benchmark A\EG newlogo v4 2048x789.png" id="19" name="Google Shape;19;p2"/>
          <p:cNvPicPr preferRelativeResize="0"/>
          <p:nvPr/>
        </p:nvPicPr>
        <p:blipFill rotWithShape="1">
          <a:blip r:embed="rId2">
            <a:alphaModFix/>
          </a:blip>
          <a:srcRect b="16361" l="6361" r="6138" t="16378"/>
          <a:stretch/>
        </p:blipFill>
        <p:spPr>
          <a:xfrm>
            <a:off x="11320271" y="6517360"/>
            <a:ext cx="772758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0" y="228600"/>
            <a:ext cx="12192000" cy="3195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  <a:defRPr b="0" i="0" sz="8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71" y="6517360"/>
            <a:ext cx="1464468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9" name="Google Shape;79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0" y="0"/>
              <a:ext cx="12192000" cy="731519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39999" rotWithShape="0" dir="5400000" dist="23000">
                <a:srgbClr val="80808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:\Users\Rondell\Desktop\Benchmark A\EG newlogo v4 2048x789.png" id="26" name="Google Shape;26;p3"/>
            <p:cNvPicPr preferRelativeResize="0"/>
            <p:nvPr/>
          </p:nvPicPr>
          <p:blipFill rotWithShape="1">
            <a:blip r:embed="rId2">
              <a:alphaModFix/>
            </a:blip>
            <a:srcRect b="16361" l="6361" r="6138" t="16378"/>
            <a:stretch/>
          </p:blipFill>
          <p:spPr>
            <a:xfrm>
              <a:off x="11140006" y="6400800"/>
              <a:ext cx="772758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Google Shape;27;p3"/>
          <p:cNvSpPr txBox="1"/>
          <p:nvPr>
            <p:ph idx="1" type="body"/>
          </p:nvPr>
        </p:nvSpPr>
        <p:spPr>
          <a:xfrm>
            <a:off x="0" y="0"/>
            <a:ext cx="12192000" cy="731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28575">
            <a:solidFill>
              <a:srgbClr val="57068C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>
            <p:ph idx="2" type="body"/>
          </p:nvPr>
        </p:nvSpPr>
        <p:spPr>
          <a:xfrm>
            <a:off x="0" y="914399"/>
            <a:ext cx="12192000" cy="53397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"/>
          <p:cNvSpPr/>
          <p:nvPr/>
        </p:nvSpPr>
        <p:spPr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39999" rotWithShape="0" dir="5400000" dist="23000">
              <a:srgbClr val="80808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Rondell\Desktop\Benchmark A\EG newlogo v4 2048x789.png" id="31" name="Google Shape;31;p3"/>
          <p:cNvPicPr preferRelativeResize="0"/>
          <p:nvPr/>
        </p:nvPicPr>
        <p:blipFill rotWithShape="1">
          <a:blip r:embed="rId2">
            <a:alphaModFix/>
          </a:blip>
          <a:srcRect b="16361" l="6361" r="6138" t="16378"/>
          <a:stretch/>
        </p:blipFill>
        <p:spPr>
          <a:xfrm>
            <a:off x="11320271" y="6517360"/>
            <a:ext cx="772758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71" y="6517360"/>
            <a:ext cx="1464468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1.jpg"/><Relationship Id="rId7" Type="http://schemas.openxmlformats.org/officeDocument/2006/relationships/image" Target="../media/image13.jp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1C75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ctrTitle"/>
          </p:nvPr>
        </p:nvSpPr>
        <p:spPr>
          <a:xfrm>
            <a:off x="371475" y="1122375"/>
            <a:ext cx="114015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 Prototyping x Makerspace</a:t>
            </a:r>
            <a:endParaRPr sz="6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Presents</a:t>
            </a:r>
            <a:endParaRPr sz="5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</a:rPr>
              <a:t>First-Year Workshop Series</a:t>
            </a:r>
            <a:endParaRPr b="1" sz="5000">
              <a:solidFill>
                <a:srgbClr val="FFFFFF"/>
              </a:solidFill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90830"/>
            <a:ext cx="12192003" cy="467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Transistor</a:t>
            </a:r>
            <a:endParaRPr/>
          </a:p>
        </p:txBody>
      </p:sp>
      <p:sp>
        <p:nvSpPr>
          <p:cNvPr id="185" name="Google Shape;185;p24"/>
          <p:cNvSpPr txBox="1"/>
          <p:nvPr>
            <p:ph idx="2" type="body"/>
          </p:nvPr>
        </p:nvSpPr>
        <p:spPr>
          <a:xfrm>
            <a:off x="337039" y="841673"/>
            <a:ext cx="6664568" cy="49700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Amplify/switch electronic signals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Polarity matters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MOSFET, JFET, BJT are types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PNP or NPN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Google!</a:t>
            </a:r>
            <a:endParaRPr sz="3000"/>
          </a:p>
        </p:txBody>
      </p:sp>
      <p:pic>
        <p:nvPicPr>
          <p:cNvPr id="186" name="Google Shape;18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369" y="1065511"/>
            <a:ext cx="3524501" cy="472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75" y="3225444"/>
            <a:ext cx="3619125" cy="140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13" y="4628925"/>
            <a:ext cx="4175425" cy="174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9354" y="3473000"/>
            <a:ext cx="3619126" cy="231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ICs (will not be using)</a:t>
            </a:r>
            <a:endParaRPr/>
          </a:p>
        </p:txBody>
      </p:sp>
      <p:sp>
        <p:nvSpPr>
          <p:cNvPr id="195" name="Google Shape;195;p25"/>
          <p:cNvSpPr txBox="1"/>
          <p:nvPr>
            <p:ph idx="2" type="body"/>
          </p:nvPr>
        </p:nvSpPr>
        <p:spPr>
          <a:xfrm>
            <a:off x="388914" y="820923"/>
            <a:ext cx="6664500" cy="4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Multitude of functionality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Follow the pin numbers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Again, Google!</a:t>
            </a:r>
            <a:endParaRPr sz="3000"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850" y="2460775"/>
            <a:ext cx="4166001" cy="3733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5"/>
          <p:cNvCxnSpPr/>
          <p:nvPr/>
        </p:nvCxnSpPr>
        <p:spPr>
          <a:xfrm>
            <a:off x="5384725" y="4762200"/>
            <a:ext cx="1981800" cy="105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8" name="Google Shape;1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2950" y="3589825"/>
            <a:ext cx="2645650" cy="26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2926" y="1100738"/>
            <a:ext cx="2979568" cy="2119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5"/>
          <p:cNvCxnSpPr/>
          <p:nvPr/>
        </p:nvCxnSpPr>
        <p:spPr>
          <a:xfrm flipH="1" rot="10800000">
            <a:off x="5384725" y="2458975"/>
            <a:ext cx="2292900" cy="17916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Solderless Breadboard</a:t>
            </a:r>
            <a:endParaRPr/>
          </a:p>
        </p:txBody>
      </p:sp>
      <p:sp>
        <p:nvSpPr>
          <p:cNvPr id="206" name="Google Shape;206;p26"/>
          <p:cNvSpPr txBox="1"/>
          <p:nvPr>
            <p:ph idx="2" type="body"/>
          </p:nvPr>
        </p:nvSpPr>
        <p:spPr>
          <a:xfrm>
            <a:off x="337039" y="841673"/>
            <a:ext cx="6664568" cy="49700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Used in basic electronic prototyping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Horizontal rows connected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Vertical power rails connected</a:t>
            </a:r>
            <a:endParaRPr sz="3000"/>
          </a:p>
          <a:p>
            <a:pPr indent="-4191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Do not connect batteries til assembly complete!</a:t>
            </a:r>
            <a:endParaRPr sz="3000"/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095" y="969870"/>
            <a:ext cx="4347026" cy="24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307" y="3719820"/>
            <a:ext cx="4235310" cy="245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207" y="3762195"/>
            <a:ext cx="2800350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3677625" y="4651425"/>
            <a:ext cx="1139700" cy="352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Parallel vs Series</a:t>
            </a:r>
            <a:endParaRPr/>
          </a:p>
        </p:txBody>
      </p:sp>
      <p:sp>
        <p:nvSpPr>
          <p:cNvPr id="216" name="Google Shape;216;p27"/>
          <p:cNvSpPr txBox="1"/>
          <p:nvPr>
            <p:ph idx="2" type="body"/>
          </p:nvPr>
        </p:nvSpPr>
        <p:spPr>
          <a:xfrm>
            <a:off x="176462" y="859259"/>
            <a:ext cx="4860900" cy="21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Noto Sans Symbols"/>
              <a:buChar char="➢"/>
            </a:pPr>
            <a:r>
              <a:rPr lang="en-US" sz="3000"/>
              <a:t>If components share only one common node then they are in series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6096000" y="858768"/>
            <a:ext cx="4860900" cy="21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components share two common nodes, then they are in parallel</a:t>
            </a:r>
            <a:endParaRPr/>
          </a:p>
        </p:txBody>
      </p:sp>
      <p:pic>
        <p:nvPicPr>
          <p:cNvPr descr="https://sub.allaboutcircuits.com/images/00082.png" id="218" name="Google Shape;21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666" y="3088611"/>
            <a:ext cx="3620554" cy="2910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b.allaboutcircuits.com/images/00083.png" id="219" name="Google Shape;21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7683" y="2960285"/>
            <a:ext cx="4652211" cy="290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From Schematic to</a:t>
            </a:r>
            <a:r>
              <a:rPr lang="en-US"/>
              <a:t> Breadboard</a:t>
            </a:r>
            <a:endParaRPr/>
          </a:p>
        </p:txBody>
      </p:sp>
      <p:pic>
        <p:nvPicPr>
          <p:cNvPr descr="https://sub.allaboutcircuits.com/images/00082.png" id="225" name="Google Shape;22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299" y="836654"/>
            <a:ext cx="2969557" cy="2386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b.allaboutcircuits.com/images/00083.png" id="226" name="Google Shape;22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1433" y="731402"/>
            <a:ext cx="3815716" cy="238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7399" y="3223499"/>
            <a:ext cx="2094300" cy="298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4799" y="3178625"/>
            <a:ext cx="2157351" cy="30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From Schematic to Breadboard</a:t>
            </a:r>
            <a:endParaRPr/>
          </a:p>
        </p:txBody>
      </p:sp>
      <p:pic>
        <p:nvPicPr>
          <p:cNvPr descr="https://sub.allaboutcircuits.com/images/00082.png" id="234" name="Google Shape;23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299" y="836654"/>
            <a:ext cx="2969557" cy="2386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b.allaboutcircuits.com/images/00083.png" id="235" name="Google Shape;23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1433" y="731402"/>
            <a:ext cx="3815716" cy="238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7399" y="3223499"/>
            <a:ext cx="2094300" cy="298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4799" y="3178625"/>
            <a:ext cx="2157351" cy="30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/>
          <p:nvPr/>
        </p:nvSpPr>
        <p:spPr>
          <a:xfrm>
            <a:off x="3932200" y="1193150"/>
            <a:ext cx="1058400" cy="6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6391425" y="982425"/>
            <a:ext cx="3662100" cy="6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3932200" y="2545625"/>
            <a:ext cx="1058400" cy="6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/>
          <p:nvPr/>
        </p:nvSpPr>
        <p:spPr>
          <a:xfrm>
            <a:off x="1750175" y="2545625"/>
            <a:ext cx="1058400" cy="6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1597800" y="1131400"/>
            <a:ext cx="1058400" cy="6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6391425" y="2431725"/>
            <a:ext cx="3662100" cy="633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2500575" y="3794101"/>
            <a:ext cx="785100" cy="12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2500575" y="3980600"/>
            <a:ext cx="785100" cy="12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2500575" y="4167100"/>
            <a:ext cx="785100" cy="12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2510947" y="4353600"/>
            <a:ext cx="785100" cy="12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8" name="Google Shape;248;p29"/>
          <p:cNvCxnSpPr>
            <a:stCxn id="244" idx="0"/>
            <a:endCxn id="242" idx="2"/>
          </p:cNvCxnSpPr>
          <p:nvPr/>
        </p:nvCxnSpPr>
        <p:spPr>
          <a:xfrm rot="10800000">
            <a:off x="2126925" y="1764301"/>
            <a:ext cx="766200" cy="2029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29"/>
          <p:cNvCxnSpPr>
            <a:stCxn id="245" idx="3"/>
            <a:endCxn id="238" idx="2"/>
          </p:cNvCxnSpPr>
          <p:nvPr/>
        </p:nvCxnSpPr>
        <p:spPr>
          <a:xfrm flipH="1" rot="10800000">
            <a:off x="3285675" y="1826000"/>
            <a:ext cx="1175700" cy="2218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29"/>
          <p:cNvCxnSpPr>
            <a:stCxn id="246" idx="3"/>
            <a:endCxn id="240" idx="2"/>
          </p:cNvCxnSpPr>
          <p:nvPr/>
        </p:nvCxnSpPr>
        <p:spPr>
          <a:xfrm flipH="1" rot="10800000">
            <a:off x="3285675" y="3178600"/>
            <a:ext cx="1175700" cy="1052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29"/>
          <p:cNvCxnSpPr>
            <a:stCxn id="247" idx="1"/>
            <a:endCxn id="241" idx="2"/>
          </p:cNvCxnSpPr>
          <p:nvPr/>
        </p:nvCxnSpPr>
        <p:spPr>
          <a:xfrm rot="10800000">
            <a:off x="2279347" y="3178500"/>
            <a:ext cx="231600" cy="123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29"/>
          <p:cNvSpPr/>
          <p:nvPr/>
        </p:nvSpPr>
        <p:spPr>
          <a:xfrm>
            <a:off x="7477447" y="3593000"/>
            <a:ext cx="785100" cy="12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9"/>
          <p:cNvSpPr/>
          <p:nvPr/>
        </p:nvSpPr>
        <p:spPr>
          <a:xfrm>
            <a:off x="7477447" y="4044500"/>
            <a:ext cx="785100" cy="12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4" name="Google Shape;254;p29"/>
          <p:cNvCxnSpPr/>
          <p:nvPr/>
        </p:nvCxnSpPr>
        <p:spPr>
          <a:xfrm flipH="1" rot="10800000">
            <a:off x="8262675" y="3091725"/>
            <a:ext cx="784500" cy="102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9"/>
          <p:cNvCxnSpPr>
            <a:stCxn id="252" idx="0"/>
          </p:cNvCxnSpPr>
          <p:nvPr/>
        </p:nvCxnSpPr>
        <p:spPr>
          <a:xfrm rot="10800000">
            <a:off x="7428697" y="1639400"/>
            <a:ext cx="441300" cy="1953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TinkerCAD Website</a:t>
            </a:r>
            <a:endParaRPr/>
          </a:p>
        </p:txBody>
      </p:sp>
      <p:sp>
        <p:nvSpPr>
          <p:cNvPr id="262" name="Google Shape;262;p30"/>
          <p:cNvSpPr txBox="1"/>
          <p:nvPr/>
        </p:nvSpPr>
        <p:spPr>
          <a:xfrm>
            <a:off x="5572598" y="815186"/>
            <a:ext cx="6369300" cy="55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Free electronics software website w/ Autodesk account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Allows for the creation of an online wiring schematic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Industry standard for schematic	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kept forever and easily replicable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Very limited selection of components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CAN SIMULATE WITH CODE!!</a:t>
            </a:r>
            <a:endParaRPr sz="2400">
              <a:solidFill>
                <a:schemeClr val="dk1"/>
              </a:solidFill>
            </a:endParaRPr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Great for proof of concept on DC motors, LCD screens etc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63" name="Google Shape;263;p30"/>
          <p:cNvPicPr preferRelativeResize="0"/>
          <p:nvPr/>
        </p:nvPicPr>
        <p:blipFill rotWithShape="1">
          <a:blip r:embed="rId3">
            <a:alphaModFix/>
          </a:blip>
          <a:srcRect b="0" l="0" r="4525" t="0"/>
          <a:stretch/>
        </p:blipFill>
        <p:spPr>
          <a:xfrm>
            <a:off x="259116" y="2002425"/>
            <a:ext cx="5556674" cy="28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YOUR TURN</a:t>
            </a:r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038" y="908275"/>
            <a:ext cx="9455925" cy="50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LED Circuit</a:t>
            </a:r>
            <a:endParaRPr/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050" y="1110025"/>
            <a:ext cx="5619700" cy="51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LED Circuit</a:t>
            </a:r>
            <a:endParaRPr/>
          </a:p>
        </p:txBody>
      </p:sp>
      <p:pic>
        <p:nvPicPr>
          <p:cNvPr id="281" name="Google Shape;2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075" y="1558175"/>
            <a:ext cx="4305300" cy="391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/>
          <p:nvPr/>
        </p:nvSpPr>
        <p:spPr>
          <a:xfrm>
            <a:off x="4105350" y="1929775"/>
            <a:ext cx="32058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4105350" y="4572225"/>
            <a:ext cx="32058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3"/>
          <p:cNvSpPr/>
          <p:nvPr/>
        </p:nvSpPr>
        <p:spPr>
          <a:xfrm>
            <a:off x="6920950" y="3145175"/>
            <a:ext cx="3903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5789375" y="3145175"/>
            <a:ext cx="3903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229800" y="895275"/>
            <a:ext cx="11732400" cy="20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r>
              <a:rPr b="1" lang="en-US" sz="6300"/>
              <a:t>Intro to Circuitry &amp; TinkerCAD</a:t>
            </a:r>
            <a:endParaRPr sz="63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lang="en-US" sz="5200"/>
              <a:t>Spring</a:t>
            </a:r>
            <a:r>
              <a:rPr b="1" lang="en-US" sz="5200"/>
              <a:t> 2021</a:t>
            </a:r>
            <a:endParaRPr b="1" sz="52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7200"/>
          </a:p>
        </p:txBody>
      </p:sp>
      <p:pic>
        <p:nvPicPr>
          <p:cNvPr descr="http://s7d5.scene7.com/is/image/ni/applications-circuits-and-electronics_bread_board_circuitry_16x9?" id="115" name="Google Shape;1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434" y="2559629"/>
            <a:ext cx="5754076" cy="3236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build-electronic-circuits.com/wp-content/uploads/2013/03/astable-multivibrator.png" id="116" name="Google Shape;11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3172" y="2223507"/>
            <a:ext cx="5259264" cy="390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TinkerCAD | LED Circuit</a:t>
            </a:r>
            <a:endParaRPr/>
          </a:p>
        </p:txBody>
      </p:sp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b="3213" l="2248" r="0" t="0"/>
          <a:stretch/>
        </p:blipFill>
        <p:spPr>
          <a:xfrm>
            <a:off x="1206737" y="1124700"/>
            <a:ext cx="9778526" cy="489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Blinker Circuit!</a:t>
            </a:r>
            <a:endParaRPr/>
          </a:p>
        </p:txBody>
      </p:sp>
      <p:pic>
        <p:nvPicPr>
          <p:cNvPr descr="Dual LED flasher circuit diagram" id="298" name="Google Shape;29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017" y="990372"/>
            <a:ext cx="6947657" cy="4877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Blinker Circuit!</a:t>
            </a:r>
            <a:endParaRPr/>
          </a:p>
        </p:txBody>
      </p:sp>
      <p:pic>
        <p:nvPicPr>
          <p:cNvPr descr="Dual LED flasher circuit diagram" id="304" name="Google Shape;30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017" y="990372"/>
            <a:ext cx="6947658" cy="487725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/>
          <p:nvPr/>
        </p:nvSpPr>
        <p:spPr>
          <a:xfrm>
            <a:off x="2901025" y="819625"/>
            <a:ext cx="57933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6"/>
          <p:cNvSpPr/>
          <p:nvPr/>
        </p:nvSpPr>
        <p:spPr>
          <a:xfrm>
            <a:off x="2901025" y="5620100"/>
            <a:ext cx="57933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6"/>
          <p:cNvSpPr/>
          <p:nvPr/>
        </p:nvSpPr>
        <p:spPr>
          <a:xfrm>
            <a:off x="6588950" y="1954450"/>
            <a:ext cx="4350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2901025" y="1954450"/>
            <a:ext cx="3774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6"/>
          <p:cNvSpPr/>
          <p:nvPr/>
        </p:nvSpPr>
        <p:spPr>
          <a:xfrm>
            <a:off x="2900875" y="3857025"/>
            <a:ext cx="3774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"/>
          <p:cNvSpPr/>
          <p:nvPr/>
        </p:nvSpPr>
        <p:spPr>
          <a:xfrm rot="2944648">
            <a:off x="3933405" y="4220859"/>
            <a:ext cx="1062076" cy="41491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6"/>
          <p:cNvSpPr/>
          <p:nvPr/>
        </p:nvSpPr>
        <p:spPr>
          <a:xfrm rot="8100000">
            <a:off x="4889365" y="4098659"/>
            <a:ext cx="1111572" cy="41493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"/>
          <p:cNvSpPr/>
          <p:nvPr/>
        </p:nvSpPr>
        <p:spPr>
          <a:xfrm>
            <a:off x="6588950" y="3943250"/>
            <a:ext cx="435000" cy="414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Blinker Circuit</a:t>
            </a:r>
            <a:endParaRPr/>
          </a:p>
        </p:txBody>
      </p:sp>
      <p:pic>
        <p:nvPicPr>
          <p:cNvPr id="319" name="Google Shape;319;p37"/>
          <p:cNvPicPr preferRelativeResize="0"/>
          <p:nvPr/>
        </p:nvPicPr>
        <p:blipFill rotWithShape="1">
          <a:blip r:embed="rId3">
            <a:alphaModFix/>
          </a:blip>
          <a:srcRect b="24487" l="5696" r="6522" t="24917"/>
          <a:stretch/>
        </p:blipFill>
        <p:spPr>
          <a:xfrm>
            <a:off x="696725" y="1154959"/>
            <a:ext cx="11255728" cy="486584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7"/>
          <p:cNvSpPr txBox="1"/>
          <p:nvPr/>
        </p:nvSpPr>
        <p:spPr>
          <a:xfrm>
            <a:off x="4663775" y="3134150"/>
            <a:ext cx="14028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Calibri"/>
                <a:ea typeface="Calibri"/>
                <a:cs typeface="Calibri"/>
                <a:sym typeface="Calibri"/>
              </a:rPr>
              <a:t>555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2067300" y="4251350"/>
            <a:ext cx="5559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C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2138150" y="5168900"/>
            <a:ext cx="5559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E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3154875" y="4375400"/>
            <a:ext cx="5559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B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3544175" y="5168900"/>
            <a:ext cx="11904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1,000 Ω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7"/>
          <p:cNvSpPr txBox="1"/>
          <p:nvPr/>
        </p:nvSpPr>
        <p:spPr>
          <a:xfrm>
            <a:off x="8514175" y="3422750"/>
            <a:ext cx="11904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1,000 Ω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7"/>
          <p:cNvSpPr txBox="1"/>
          <p:nvPr/>
        </p:nvSpPr>
        <p:spPr>
          <a:xfrm>
            <a:off x="1156775" y="2342275"/>
            <a:ext cx="9105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220 Ω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7"/>
          <p:cNvSpPr txBox="1"/>
          <p:nvPr/>
        </p:nvSpPr>
        <p:spPr>
          <a:xfrm>
            <a:off x="228925" y="3789350"/>
            <a:ext cx="64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D1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7"/>
          <p:cNvSpPr txBox="1"/>
          <p:nvPr/>
        </p:nvSpPr>
        <p:spPr>
          <a:xfrm>
            <a:off x="8975150" y="4803950"/>
            <a:ext cx="6444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C1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7"/>
          <p:cNvSpPr txBox="1"/>
          <p:nvPr/>
        </p:nvSpPr>
        <p:spPr>
          <a:xfrm>
            <a:off x="228600" y="2233975"/>
            <a:ext cx="64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R1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7"/>
          <p:cNvSpPr txBox="1"/>
          <p:nvPr/>
        </p:nvSpPr>
        <p:spPr>
          <a:xfrm>
            <a:off x="3817175" y="4251350"/>
            <a:ext cx="64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R2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7653625" y="3314450"/>
            <a:ext cx="64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R3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7"/>
          <p:cNvSpPr txBox="1"/>
          <p:nvPr/>
        </p:nvSpPr>
        <p:spPr>
          <a:xfrm>
            <a:off x="8710975" y="1892300"/>
            <a:ext cx="64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P1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TinkerCAD | Blinker Circuit</a:t>
            </a:r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 b="7489" l="6357" r="5100" t="5219"/>
          <a:stretch/>
        </p:blipFill>
        <p:spPr>
          <a:xfrm>
            <a:off x="1884675" y="1219075"/>
            <a:ext cx="8572501" cy="466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/>
          <p:nvPr>
            <p:ph type="title"/>
          </p:nvPr>
        </p:nvSpPr>
        <p:spPr>
          <a:xfrm>
            <a:off x="0" y="228600"/>
            <a:ext cx="117324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r>
              <a:rPr b="1" lang="en-US" sz="7200"/>
              <a:t>EG Circuitry 1 Workshop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lang="en-US" sz="5400"/>
              <a:t>Fall 2020</a:t>
            </a:r>
            <a:endParaRPr b="1" sz="54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7200"/>
          </a:p>
        </p:txBody>
      </p:sp>
      <p:pic>
        <p:nvPicPr>
          <p:cNvPr descr="http://s7d5.scene7.com/is/image/ni/applications-circuits-and-electronics_bread_board_circuitry_16x9?" id="345" name="Google Shape;34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600" y="2180492"/>
            <a:ext cx="5754076" cy="3236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build-electronic-circuits.com/wp-content/uploads/2013/03/astable-multivibrator.png" id="346" name="Google Shape;34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7788" y="2076450"/>
            <a:ext cx="5259264" cy="390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Goal of Workshop</a:t>
            </a:r>
            <a:endParaRPr/>
          </a:p>
        </p:txBody>
      </p:sp>
      <p:sp>
        <p:nvSpPr>
          <p:cNvPr id="122" name="Google Shape;122;p17"/>
          <p:cNvSpPr txBox="1"/>
          <p:nvPr>
            <p:ph idx="2" type="body"/>
          </p:nvPr>
        </p:nvSpPr>
        <p:spPr>
          <a:xfrm>
            <a:off x="186252" y="1092086"/>
            <a:ext cx="7282800" cy="49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41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Noto Sans Symbols"/>
              <a:buChar char="●"/>
            </a:pPr>
            <a:r>
              <a:rPr lang="en-US" sz="2900"/>
              <a:t> What is circuitry?</a:t>
            </a:r>
            <a:endParaRPr sz="2900"/>
          </a:p>
          <a:p>
            <a:pPr indent="-1841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Noto Sans Symbols"/>
              <a:buChar char="○"/>
            </a:pPr>
            <a:r>
              <a:rPr lang="en-US" sz="2900"/>
              <a:t> Arrangement </a:t>
            </a:r>
            <a:r>
              <a:rPr lang="en-US" sz="2900"/>
              <a:t>of electronic components for specific task.</a:t>
            </a:r>
            <a:endParaRPr sz="2900"/>
          </a:p>
          <a:p>
            <a:pPr indent="-1841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Noto Sans Symbols"/>
              <a:buChar char="○"/>
            </a:pPr>
            <a:r>
              <a:rPr lang="en-US" sz="2900"/>
              <a:t> Makes up every piece electronics that you use.</a:t>
            </a:r>
            <a:endParaRPr sz="2900"/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en-US" sz="2900"/>
              <a:t>Learn to read a schematic</a:t>
            </a:r>
            <a:endParaRPr sz="2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2. Learn to breadboard</a:t>
            </a:r>
            <a:endParaRPr sz="2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3. Gain a rudimentary, practical understanding of electronic components</a:t>
            </a:r>
            <a:endParaRPr sz="2900"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9050" y="1918274"/>
            <a:ext cx="4550275" cy="235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Schematic</a:t>
            </a:r>
            <a:endParaRPr/>
          </a:p>
        </p:txBody>
      </p:sp>
      <p:sp>
        <p:nvSpPr>
          <p:cNvPr id="129" name="Google Shape;129;p18"/>
          <p:cNvSpPr txBox="1"/>
          <p:nvPr>
            <p:ph idx="2" type="body"/>
          </p:nvPr>
        </p:nvSpPr>
        <p:spPr>
          <a:xfrm>
            <a:off x="165750" y="914400"/>
            <a:ext cx="9483300" cy="25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Noto Sans Symbols"/>
              <a:buChar char="●"/>
            </a:pPr>
            <a:r>
              <a:rPr lang="en-US" sz="3000"/>
              <a:t> “Blueprint of circuit”</a:t>
            </a:r>
            <a:endParaRPr sz="3000"/>
          </a:p>
          <a:p>
            <a:pPr indent="-1905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  Does not represent physical layout</a:t>
            </a:r>
            <a:endParaRPr sz="3000"/>
          </a:p>
          <a:p>
            <a:pPr indent="-1905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  Each component represented by symbol</a:t>
            </a:r>
            <a:endParaRPr sz="3000"/>
          </a:p>
          <a:p>
            <a:pPr indent="-1905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  Components connected at </a:t>
            </a:r>
            <a:r>
              <a:rPr lang="en-US" sz="3000">
                <a:highlight>
                  <a:srgbClr val="FFFF00"/>
                </a:highlight>
              </a:rPr>
              <a:t>nodes</a:t>
            </a:r>
            <a:endParaRPr sz="3000">
              <a:highlight>
                <a:srgbClr val="FFFF00"/>
              </a:highlight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450" y="3618000"/>
            <a:ext cx="476250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900" y="3301475"/>
            <a:ext cx="3772299" cy="278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8"/>
          <p:cNvCxnSpPr/>
          <p:nvPr/>
        </p:nvCxnSpPr>
        <p:spPr>
          <a:xfrm>
            <a:off x="4677624" y="4693225"/>
            <a:ext cx="1919400" cy="0"/>
          </a:xfrm>
          <a:prstGeom prst="straightConnector1">
            <a:avLst/>
          </a:prstGeom>
          <a:noFill/>
          <a:ln cap="flat" cmpd="sng" w="1047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Components</a:t>
            </a:r>
            <a:endParaRPr/>
          </a:p>
        </p:txBody>
      </p:sp>
      <p:pic>
        <p:nvPicPr>
          <p:cNvPr descr="Uxcell a11102000ux0299 100 x Resistors 620 Ohm 1/4W 250V 5% Carbon Film, 0.09&amp;quot; Width, 2.32&amp;quot; Length" id="138" name="Google Shape;1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440" y="731400"/>
            <a:ext cx="325755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0990" y="731400"/>
            <a:ext cx="325755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7065" y="1187329"/>
            <a:ext cx="3818019" cy="2364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dn.wccftech.com/wp-content/uploads/2016/10/transsistor-740x555.jpg" id="141" name="Google Shape;14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577" y="3996642"/>
            <a:ext cx="3006970" cy="2255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xcell Toroid Core Inductor Wire Wind Wound, 220uH, 59 m Ohm, 4A Coil" id="142" name="Google Shape;142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89594" y="3988950"/>
            <a:ext cx="2627068" cy="216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31981" y="3552093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Resistor</a:t>
            </a:r>
            <a:endParaRPr/>
          </a:p>
        </p:txBody>
      </p:sp>
      <p:sp>
        <p:nvSpPr>
          <p:cNvPr id="149" name="Google Shape;149;p20"/>
          <p:cNvSpPr txBox="1"/>
          <p:nvPr>
            <p:ph idx="2" type="body"/>
          </p:nvPr>
        </p:nvSpPr>
        <p:spPr>
          <a:xfrm>
            <a:off x="337050" y="841674"/>
            <a:ext cx="6664500" cy="22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Resists flow of current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Unit of Measure: Ohms (𝞨)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Polarity does not  matters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Ohm’s Law: V = IR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</a:t>
            </a:r>
            <a:r>
              <a:rPr lang="en-US" sz="3000"/>
              <a:t>Dissipates</a:t>
            </a:r>
            <a:r>
              <a:rPr lang="en-US" sz="3000"/>
              <a:t> power through heat</a:t>
            </a:r>
            <a:endParaRPr sz="3000"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200" y="4093036"/>
            <a:ext cx="20383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0200" y="3396799"/>
            <a:ext cx="3499505" cy="277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925" y="811050"/>
            <a:ext cx="4885650" cy="229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1900" y="877125"/>
            <a:ext cx="3260449" cy="38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Potentiometer</a:t>
            </a:r>
            <a:endParaRPr/>
          </a:p>
        </p:txBody>
      </p:sp>
      <p:sp>
        <p:nvSpPr>
          <p:cNvPr id="159" name="Google Shape;159;p21"/>
          <p:cNvSpPr txBox="1"/>
          <p:nvPr>
            <p:ph idx="2" type="body"/>
          </p:nvPr>
        </p:nvSpPr>
        <p:spPr>
          <a:xfrm>
            <a:off x="337050" y="969200"/>
            <a:ext cx="66645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Similar function as a resistor…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rgbClr val="2D3142"/>
                </a:solidFill>
                <a:highlight>
                  <a:srgbClr val="FFFFFF"/>
                </a:highlight>
              </a:rPr>
              <a:t>change the resistance value of a potentiometer by turning it’s shaft</a:t>
            </a:r>
            <a:endParaRPr sz="2400">
              <a:solidFill>
                <a:srgbClr val="2D314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D314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142"/>
              </a:buClr>
              <a:buSzPts val="2400"/>
              <a:buChar char="•"/>
            </a:pPr>
            <a:r>
              <a:rPr lang="en-US" sz="2400">
                <a:solidFill>
                  <a:srgbClr val="2D3142"/>
                </a:solidFill>
                <a:highlight>
                  <a:srgbClr val="FFFFFF"/>
                </a:highlight>
              </a:rPr>
              <a:t>Adjust the </a:t>
            </a:r>
            <a:r>
              <a:rPr i="1" lang="en-US" sz="2400">
                <a:solidFill>
                  <a:srgbClr val="2D3142"/>
                </a:solidFill>
                <a:highlight>
                  <a:srgbClr val="FFFFFF"/>
                </a:highlight>
              </a:rPr>
              <a:t>wiper</a:t>
            </a:r>
            <a:r>
              <a:rPr lang="en-US" sz="2400">
                <a:solidFill>
                  <a:srgbClr val="2D3142"/>
                </a:solidFill>
                <a:highlight>
                  <a:srgbClr val="FFFFFF"/>
                </a:highlight>
              </a:rPr>
              <a:t> to effect that active length of resistive material</a:t>
            </a:r>
            <a:endParaRPr sz="2400">
              <a:solidFill>
                <a:srgbClr val="2D3142"/>
              </a:solidFill>
              <a:highlight>
                <a:srgbClr val="FFFFFF"/>
              </a:highlight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450" y="3793062"/>
            <a:ext cx="2651450" cy="212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1600" y="3323176"/>
            <a:ext cx="3547325" cy="30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Capacitor</a:t>
            </a:r>
            <a:endParaRPr/>
          </a:p>
        </p:txBody>
      </p:sp>
      <p:sp>
        <p:nvSpPr>
          <p:cNvPr id="167" name="Google Shape;167;p22"/>
          <p:cNvSpPr txBox="1"/>
          <p:nvPr>
            <p:ph idx="2" type="body"/>
          </p:nvPr>
        </p:nvSpPr>
        <p:spPr>
          <a:xfrm>
            <a:off x="337050" y="841674"/>
            <a:ext cx="6664500" cy="22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Stores charge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Polarity sometimes matters!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Units of Measure: Farads (F)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 Larger the value  = more time to charge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Resists change voltage </a:t>
            </a:r>
            <a:endParaRPr sz="3000"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050" y="1174099"/>
            <a:ext cx="4563923" cy="48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3673" y="3875225"/>
            <a:ext cx="2822923" cy="213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0" y="0"/>
            <a:ext cx="121920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Light Emitting Diode (LED)</a:t>
            </a:r>
            <a:endParaRPr/>
          </a:p>
        </p:txBody>
      </p:sp>
      <p:sp>
        <p:nvSpPr>
          <p:cNvPr id="175" name="Google Shape;175;p23"/>
          <p:cNvSpPr txBox="1"/>
          <p:nvPr>
            <p:ph idx="2" type="body"/>
          </p:nvPr>
        </p:nvSpPr>
        <p:spPr>
          <a:xfrm>
            <a:off x="337039" y="841673"/>
            <a:ext cx="6664500" cy="4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Diode conducts in one direction</a:t>
            </a:r>
            <a:endParaRPr sz="3000"/>
          </a:p>
          <a:p>
            <a:pPr indent="-4191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Polarity matters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LED burnout from too much current!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descr="https://upload.wikimedia.org/wikipedia/commons/thumb/f/f9/LED%2C_5mm%2C_green_%28en%29.svg/220px-LED%2C_5mm%2C_green_%28en%29.svg.png" id="176" name="Google Shape;1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5198" y="1010653"/>
            <a:ext cx="3777866" cy="418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3450" y="3596650"/>
            <a:ext cx="19050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/>
          <p:nvPr/>
        </p:nvSpPr>
        <p:spPr>
          <a:xfrm>
            <a:off x="2241025" y="4025575"/>
            <a:ext cx="996000" cy="996000"/>
          </a:xfrm>
          <a:prstGeom prst="mathPlus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5664850" y="4440575"/>
            <a:ext cx="1120500" cy="352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