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72" r:id="rId6"/>
    <p:sldId id="291" r:id="rId7"/>
    <p:sldId id="290" r:id="rId8"/>
    <p:sldId id="273" r:id="rId9"/>
    <p:sldId id="292" r:id="rId10"/>
    <p:sldId id="274" r:id="rId11"/>
    <p:sldId id="275" r:id="rId12"/>
    <p:sldId id="282" r:id="rId13"/>
    <p:sldId id="284" r:id="rId14"/>
    <p:sldId id="283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5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2667000"/>
          </a:xfrm>
        </p:spPr>
        <p:txBody>
          <a:bodyPr/>
          <a:lstStyle/>
          <a:p>
            <a:r>
              <a:rPr lang="en-US" sz="7200" b="1" dirty="0"/>
              <a:t>Boat Design Competition</a:t>
            </a:r>
          </a:p>
        </p:txBody>
      </p:sp>
      <p:pic>
        <p:nvPicPr>
          <p:cNvPr id="4098" name="Picture 2" descr="Image result for boat">
            <a:extLst>
              <a:ext uri="{FF2B5EF4-FFF2-40B4-BE49-F238E27FC236}">
                <a16:creationId xmlns:a16="http://schemas.microsoft.com/office/drawing/2014/main" id="{E742DF09-0D0C-4923-B799-56213AE4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46" y="2315476"/>
            <a:ext cx="5364108" cy="358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Setup for Testing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1887" y="875211"/>
            <a:ext cx="11800114" cy="54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The TA must weigh the boat before placing it in the water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A TA</a:t>
            </a:r>
            <a:r>
              <a:rPr lang="en-US" alt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MUST</a:t>
            </a:r>
            <a:r>
              <a:rPr lang="en-US" alt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be present during the entire trial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n-lt"/>
              </a:rPr>
              <a:t>The TA will add the </a:t>
            </a:r>
            <a:r>
              <a:rPr lang="en-US" altLang="en-US" sz="2800" dirty="0" smtClean="0">
                <a:latin typeface="+mn-lt"/>
              </a:rPr>
              <a:t>weights </a:t>
            </a:r>
            <a:endParaRPr lang="en-US" altLang="en-US" sz="28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The competition is over when: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 The boat sinks to the bottom of the tank and touches the rocks below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OR when you can no longer add anymore weights to your design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All TA decisions are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85628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Competition Ratio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CF20F2-9C5D-4B47-A60B-74D7D4EC037E}"/>
                  </a:ext>
                </a:extLst>
              </p:cNvPr>
              <p:cNvSpPr txBox="1"/>
              <p:nvPr/>
            </p:nvSpPr>
            <p:spPr>
              <a:xfrm>
                <a:off x="216877" y="1562927"/>
                <a:ext cx="11758246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𝐷𝑒𝑠𝑖𝑔𝑛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𝑃𝑎𝑦𝑙𝑜𝑎𝑑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𝐵𝑜𝑎𝑡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CF20F2-9C5D-4B47-A60B-74D7D4EC0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7" y="1562927"/>
                <a:ext cx="11758246" cy="989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FE491CC-FF67-478A-AC8F-9D8ED364A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8" t="40598" r="9952" b="20598"/>
          <a:stretch/>
        </p:blipFill>
        <p:spPr>
          <a:xfrm>
            <a:off x="1391508" y="3044137"/>
            <a:ext cx="9408984" cy="26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Report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720" y="935277"/>
            <a:ext cx="9403511" cy="45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Individual lab report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Title page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Discussion topics in the manual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Include </a:t>
            </a:r>
            <a:r>
              <a:rPr lang="en-US" altLang="en-US" sz="2800" dirty="0">
                <a:solidFill>
                  <a:srgbClr val="FF0000"/>
                </a:solidFill>
                <a:latin typeface="Arial"/>
                <a:cs typeface="Arial"/>
              </a:rPr>
              <a:t>PICTURES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Due at 11:59pm the night before your next lab</a:t>
            </a:r>
          </a:p>
        </p:txBody>
      </p:sp>
    </p:spTree>
    <p:extLst>
      <p:ext uri="{BB962C8B-B14F-4D97-AF65-F5344CB8AC3E}">
        <p14:creationId xmlns:p14="http://schemas.microsoft.com/office/powerpoint/2010/main" val="397036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Presentation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1528" y="997439"/>
            <a:ext cx="10548943" cy="507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There is </a:t>
            </a:r>
            <a:r>
              <a:rPr lang="en-US" altLang="en-US" sz="2800" b="1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lang="en-US" altLang="en-US" sz="2800" dirty="0">
                <a:latin typeface="Arial"/>
                <a:cs typeface="Arial"/>
              </a:rPr>
              <a:t>presentation for lab 1</a:t>
            </a:r>
          </a:p>
        </p:txBody>
      </p:sp>
    </p:spTree>
    <p:extLst>
      <p:ext uri="{BB962C8B-B14F-4D97-AF65-F5344CB8AC3E}">
        <p14:creationId xmlns:p14="http://schemas.microsoft.com/office/powerpoint/2010/main" val="413654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Closing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5156" y="1079500"/>
            <a:ext cx="11404082" cy="512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Think safety!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Have all original data signed by TA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Submit all work electronically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Clean up workstations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Return all unused materials to TA</a:t>
            </a:r>
          </a:p>
        </p:txBody>
      </p:sp>
    </p:spTree>
    <p:extLst>
      <p:ext uri="{BB962C8B-B14F-4D97-AF65-F5344CB8AC3E}">
        <p14:creationId xmlns:p14="http://schemas.microsoft.com/office/powerpoint/2010/main" val="382950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Boat Design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sz="4000" dirty="0"/>
          </a:p>
          <a:p>
            <a:pPr marL="457200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6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0446" y="901334"/>
            <a:ext cx="11194335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Objectives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Background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Procedure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Rules of the Competition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Report/Presentation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Closing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B4958C43-5A28-4160-91E1-464E17FB4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7" y="1672918"/>
            <a:ext cx="5655684" cy="377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Design lightweight boat to hold significant weight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Understand factors considered by engineers when designing a boat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Build and test a boat </a:t>
            </a:r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25" y="3079930"/>
            <a:ext cx="2804749" cy="317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Boats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862883"/>
            <a:ext cx="12192000" cy="53397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/>
              <a:t>Floating vessels made to carry a load for recreational and commercial purposes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dirty="0"/>
              <a:t>Examples: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Kayaks and canoes 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Sail boats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Cruise ships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Cargo vessels </a:t>
            </a:r>
            <a:endParaRPr kumimoji="1" lang="zh-CN" altLang="en-US" sz="2800" dirty="0"/>
          </a:p>
        </p:txBody>
      </p:sp>
      <p:pic>
        <p:nvPicPr>
          <p:cNvPr id="6146" name="Picture 2" descr="Image result for canoe">
            <a:extLst>
              <a:ext uri="{FF2B5EF4-FFF2-40B4-BE49-F238E27FC236}">
                <a16:creationId xmlns:a16="http://schemas.microsoft.com/office/drawing/2014/main" id="{890C9153-4F86-4385-9440-DDB2FA03A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47" y="2278179"/>
            <a:ext cx="5270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46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Background Information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71996" y="979715"/>
            <a:ext cx="9056077" cy="505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97155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Two principle forces are balanced to keep the boat afloat; buoyant force and gravitational force</a:t>
            </a:r>
          </a:p>
          <a:p>
            <a:pPr marL="97155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The Principle of Archimedes - the upward buoyant force is equal to the weight of the fluid that the body displaces</a:t>
            </a:r>
          </a:p>
          <a:p>
            <a:pPr marL="97155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Newton's second law states that the net force on an object is equal to the mass times acceleration</a:t>
            </a:r>
            <a:endParaRPr lang="en-US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170" name="Picture 2" descr="Image result for principles of archimedes displaced fluid">
            <a:extLst>
              <a:ext uri="{FF2B5EF4-FFF2-40B4-BE49-F238E27FC236}">
                <a16:creationId xmlns:a16="http://schemas.microsoft.com/office/drawing/2014/main" id="{BFAA0832-E9F9-44AC-BB74-A9250131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002" y="2321168"/>
            <a:ext cx="2863321" cy="265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06957" y="5514750"/>
                <a:ext cx="241922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400" dirty="0">
                    <a:solidFill>
                      <a:srgbClr val="00000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altLang="en-US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e>
                      <m:sub>
                        <m:r>
                          <a:rPr lang="en-US" altLang="en-US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𝑛𝑒𝑡</m:t>
                        </m:r>
                      </m:sub>
                    </m:sSub>
                    <m:r>
                      <a:rPr lang="en-US" alt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alt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</m:t>
                    </m:r>
                    <m:r>
                      <a:rPr lang="en-US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alt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𝑎</m:t>
                    </m:r>
                  </m:oMath>
                </a14:m>
                <a:endParaRPr lang="en-US" altLang="en-US" sz="2800" i="1" dirty="0">
                  <a:solidFill>
                    <a:srgbClr val="000000"/>
                  </a:solidFill>
                  <a:cs typeface="Aria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957" y="5514750"/>
                <a:ext cx="2419226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86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Background Information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390881" y="1032755"/>
                <a:ext cx="7709806" cy="5071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628650" indent="-1714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085850" indent="-1714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1145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717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30289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861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433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Use the Principle of Archimedes and Newton’s Second Law to do a force balance:</a:t>
                </a:r>
              </a:p>
              <a:p>
                <a:pPr marL="0" inden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𝑏𝑢𝑜𝑦𝑎𝑛𝑡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𝑒𝑥𝑡𝑒𝑟𝑛𝑎𝑙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−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𝑔𝑟𝑎𝑣𝑖𝑡𝑦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𝑚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𝑑𝑖𝑠𝑝𝑙𝑎𝑐𝑒𝑑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×</m:t>
                      </m:r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𝑔</m:t>
                      </m:r>
                    </m:oMath>
                  </m:oMathPara>
                </a14:m>
                <a:endParaRPr lang="en-US" altLang="en-US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The buoyant force can also be written in terms of pressure where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r>
                      <a:rPr lang="en-US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𝑏𝑢𝑜𝑦𝑎𝑛𝑡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en-US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𝑃𝐴</m:t>
                              </m:r>
                            </m:e>
                          </m:d>
                        </m:e>
                        <m:sub>
                          <m: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𝑏𝑜𝑡𝑡𝑜𝑚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−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en-US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𝑃𝐴</m:t>
                              </m:r>
                            </m:e>
                          </m:d>
                        </m:e>
                        <m:sub>
                          <m: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𝑡𝑜𝑝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81" y="1032755"/>
                <a:ext cx="7709806" cy="5071163"/>
              </a:xfrm>
              <a:prstGeom prst="rect">
                <a:avLst/>
              </a:prstGeom>
              <a:blipFill>
                <a:blip r:embed="rId2"/>
                <a:stretch>
                  <a:fillRect l="-1423" r="-102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 descr="Image result for buoyancy force">
            <a:extLst>
              <a:ext uri="{FF2B5EF4-FFF2-40B4-BE49-F238E27FC236}">
                <a16:creationId xmlns:a16="http://schemas.microsoft.com/office/drawing/2014/main" id="{D47882AB-2443-4A53-9FE9-77CAEFB5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30" y="1320221"/>
            <a:ext cx="3599066" cy="44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9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Background Information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485333" y="963755"/>
                <a:ext cx="7778262" cy="5071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628650" indent="-1714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085850" indent="-1714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1145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717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30289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861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433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Hydrostatic pressure can be calculated using the acceleration due to gravity, height, and density: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h𝑦𝑑𝑟𝑜𝑠𝑡𝑎𝑡𝑖𝑐</m:t>
                        </m:r>
                      </m:sub>
                    </m:sSub>
                    <m:r>
                      <a:rPr lang="en-US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𝑝𝑔h</m:t>
                    </m:r>
                  </m:oMath>
                </a14:m>
                <a:r>
                  <a:rPr lang="en-US" altLang="en-US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endParaRPr lang="en-US" altLang="en-US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Substituting into the equation before: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𝑏𝑢𝑜𝑦𝑎𝑛𝑐𝑦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en-US" alt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𝑝𝑔h</m:t>
                              </m:r>
                            </m:e>
                          </m:d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𝑏𝑜𝑡𝑡𝑜𝑚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−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en-US" alt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𝑝𝑔h</m:t>
                              </m:r>
                            </m:e>
                          </m:d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𝑡𝑜𝑝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333" y="963755"/>
                <a:ext cx="7778262" cy="5071163"/>
              </a:xfrm>
              <a:prstGeom prst="rect">
                <a:avLst/>
              </a:prstGeom>
              <a:blipFill>
                <a:blip r:embed="rId2"/>
                <a:stretch>
                  <a:fillRect l="-1411" r="-219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Image result for principles of archimedes displaced fluid">
            <a:extLst>
              <a:ext uri="{FF2B5EF4-FFF2-40B4-BE49-F238E27FC236}">
                <a16:creationId xmlns:a16="http://schemas.microsoft.com/office/drawing/2014/main" id="{F8BEF940-004A-4BF6-8A2D-B8B293E4F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1" t="31849" r="9643" b="20252"/>
          <a:stretch/>
        </p:blipFill>
        <p:spPr bwMode="auto">
          <a:xfrm>
            <a:off x="8141675" y="1828799"/>
            <a:ext cx="3616571" cy="33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6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Materials for Lab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7021" y="833089"/>
            <a:ext cx="7413625" cy="50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60000"/>
              </a:spcBef>
              <a:buFont typeface="Arial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2 thin dowels (0.8 cm OD x 122 cm)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60000"/>
              </a:spcBef>
              <a:buFont typeface="Arial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2 thick dowels (1.1 cm OD x 122 cm)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60000"/>
              </a:spcBef>
              <a:buFont typeface="Arial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6 x 30.5 cm bamboo skewers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60000"/>
              </a:spcBef>
              <a:buFont typeface="Arial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3D-printed dowel connectors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60000"/>
              </a:spcBef>
              <a:buFont typeface="Arial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Cellophane tape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60000"/>
              </a:spcBef>
              <a:buFont typeface="Arial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Kevlar string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20476333">
            <a:off x="9256225" y="3764173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9251462" y="3402178"/>
            <a:ext cx="1981200" cy="1393825"/>
            <a:chOff x="4320" y="1392"/>
            <a:chExt cx="1248" cy="878"/>
          </a:xfrm>
        </p:grpSpPr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1" name="AutoShape 24"/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25"/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26"/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 rot="17969594" flipV="1">
            <a:off x="7413931" y="3612566"/>
            <a:ext cx="5006975" cy="74613"/>
            <a:chOff x="1008" y="3504"/>
            <a:chExt cx="4560" cy="49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1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694154"/>
              </p:ext>
            </p:extLst>
          </p:nvPr>
        </p:nvGraphicFramePr>
        <p:xfrm>
          <a:off x="8475175" y="4326148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Bitmap Image" r:id="rId3" imgW="2038095" imgH="1295238" progId="PBrush">
                  <p:embed/>
                </p:oleObj>
              </mc:Choice>
              <mc:Fallback>
                <p:oleObj name="Bitmap Image" r:id="rId3" imgW="2038095" imgH="12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175" y="4326148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91400"/>
              </p:ext>
            </p:extLst>
          </p:nvPr>
        </p:nvGraphicFramePr>
        <p:xfrm>
          <a:off x="7973525" y="4070560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Bitmap Image" r:id="rId5" imgW="1590897" imgH="1352381" progId="PBrush">
                  <p:embed/>
                </p:oleObj>
              </mc:Choice>
              <mc:Fallback>
                <p:oleObj name="Bitmap Image" r:id="rId5" imgW="1590897" imgH="13523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3525" y="4070560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9"/>
          <p:cNvGrpSpPr>
            <a:grpSpLocks/>
          </p:cNvGrpSpPr>
          <p:nvPr/>
        </p:nvGrpSpPr>
        <p:grpSpPr bwMode="auto">
          <a:xfrm rot="-229352">
            <a:off x="6854337" y="4927810"/>
            <a:ext cx="4068763" cy="609600"/>
            <a:chOff x="1008" y="3168"/>
            <a:chExt cx="4603" cy="527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015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Procedure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0587" y="844061"/>
            <a:ext cx="11723077" cy="516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The TA should initial and date the sketch of your design before materials are distributed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Build your boat based on your preliminary design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Have a TA weigh your boat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Test your design with a TA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Clean up your workstation and put back all unused materials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The design with the highest competition </a:t>
            </a:r>
            <a:r>
              <a:rPr lang="en-US" altLang="en-US" sz="2800" dirty="0" smtClean="0">
                <a:latin typeface="+mn-lt"/>
              </a:rPr>
              <a:t>ratio </a:t>
            </a:r>
            <a:r>
              <a:rPr lang="en-US" altLang="en-US" sz="2800" dirty="0">
                <a:latin typeface="+mn-lt"/>
              </a:rPr>
              <a:t>will win the competition</a:t>
            </a:r>
          </a:p>
        </p:txBody>
      </p:sp>
    </p:spTree>
    <p:extLst>
      <p:ext uri="{BB962C8B-B14F-4D97-AF65-F5344CB8AC3E}">
        <p14:creationId xmlns:p14="http://schemas.microsoft.com/office/powerpoint/2010/main" val="320273072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ppt.potx</Template>
  <TotalTime>931</TotalTime>
  <Words>392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Arial</vt:lpstr>
      <vt:lpstr>Cambria Math</vt:lpstr>
      <vt:lpstr>黑体</vt:lpstr>
      <vt:lpstr>Master ppt</vt:lpstr>
      <vt:lpstr>Bitmap Image</vt:lpstr>
      <vt:lpstr>Boat Design 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Mousetrap Car Competition</dc:title>
  <dc:creator>Recitation</dc:creator>
  <cp:lastModifiedBy>EG</cp:lastModifiedBy>
  <cp:revision>94</cp:revision>
  <dcterms:created xsi:type="dcterms:W3CDTF">2015-09-15T21:20:55Z</dcterms:created>
  <dcterms:modified xsi:type="dcterms:W3CDTF">2019-07-03T00:20:15Z</dcterms:modified>
</cp:coreProperties>
</file>