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12192000"/>
  <p:notesSz cx="6858000" cy="9144000"/>
  <p:embeddedFontLst>
    <p:embeddedFont>
      <p:font typeface="Proxima Nova"/>
      <p:regular r:id="rId39"/>
      <p:bold r:id="rId40"/>
      <p:italic r:id="rId41"/>
      <p:boldItalic r:id="rId42"/>
    </p:embeddedFont>
    <p:embeddedFont>
      <p:font typeface="Roboto"/>
      <p:regular r:id="rId43"/>
      <p:bold r:id="rId44"/>
      <p:italic r:id="rId45"/>
      <p:boldItalic r:id="rId46"/>
    </p:embeddedFont>
    <p:embeddedFont>
      <p:font typeface="Nunito"/>
      <p:regular r:id="rId47"/>
      <p:bold r:id="rId48"/>
      <p:italic r:id="rId49"/>
      <p:boldItalic r:id="rId50"/>
    </p:embeddedFont>
    <p:embeddedFont>
      <p:font typeface="Montserrat"/>
      <p:regular r:id="rId51"/>
      <p:bold r:id="rId52"/>
      <p:italic r:id="rId53"/>
      <p:boldItalic r:id="rId54"/>
    </p:embeddedFont>
    <p:embeddedFont>
      <p:font typeface="Montserrat Medium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2318CC-39D8-446C-B0D4-F2715218CAAD}">
  <a:tblStyle styleId="{BC2318CC-39D8-446C-B0D4-F2715218CAA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bold.fntdata"/><Relationship Id="rId42" Type="http://schemas.openxmlformats.org/officeDocument/2006/relationships/font" Target="fonts/ProximaNova-boldItalic.fntdata"/><Relationship Id="rId41" Type="http://schemas.openxmlformats.org/officeDocument/2006/relationships/font" Target="fonts/ProximaNova-italic.fntdata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Nunito-bold.fntdata"/><Relationship Id="rId47" Type="http://schemas.openxmlformats.org/officeDocument/2006/relationships/font" Target="fonts/Nunito-regular.fntdata"/><Relationship Id="rId49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ProximaNova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regular.fntdata"/><Relationship Id="rId50" Type="http://schemas.openxmlformats.org/officeDocument/2006/relationships/font" Target="fonts/Nunito-boldItalic.fntdata"/><Relationship Id="rId53" Type="http://schemas.openxmlformats.org/officeDocument/2006/relationships/font" Target="fonts/Montserrat-italic.fntdata"/><Relationship Id="rId52" Type="http://schemas.openxmlformats.org/officeDocument/2006/relationships/font" Target="fonts/Montserrat-bold.fntdata"/><Relationship Id="rId11" Type="http://schemas.openxmlformats.org/officeDocument/2006/relationships/slide" Target="slides/slide6.xml"/><Relationship Id="rId55" Type="http://schemas.openxmlformats.org/officeDocument/2006/relationships/font" Target="fonts/MontserratMedium-regular.fntdata"/><Relationship Id="rId10" Type="http://schemas.openxmlformats.org/officeDocument/2006/relationships/slide" Target="slides/slide5.xml"/><Relationship Id="rId54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57" Type="http://schemas.openxmlformats.org/officeDocument/2006/relationships/font" Target="fonts/MontserratMedium-italic.fntdata"/><Relationship Id="rId12" Type="http://schemas.openxmlformats.org/officeDocument/2006/relationships/slide" Target="slides/slide7.xml"/><Relationship Id="rId56" Type="http://schemas.openxmlformats.org/officeDocument/2006/relationships/font" Target="fonts/MontserratMedium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MontserratMedium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9a0d4d7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99a0d4d70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9ef9756e5_0_2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99ef9756e5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9ef9756e5_0_2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99ef9756e5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9ef9756e5_0_2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99ef9756e5_0_2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9ef9756e5_0_2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99ef9756e5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9ef9756e5_0_2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99ef9756e5_0_2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9ef9756e5_0_2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99ef9756e5_0_2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9ef9756e5_0_4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99ef9756e5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9ef9756e5_0_4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99ef9756e5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bceb99b8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8bceb99b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bdb8cee69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8bdb8cee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9ef9756e5_0_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99ef9756e5_0_7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bdb8cee69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8bdb8cee6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9ef9756e5_0_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99ef9756e5_0_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9ef9756e5_0_4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9ef9756e5_0_4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99ef9756e5_0_4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9ef9756e5_0_2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99ef9756e5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9ef9756e5_0_3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99ef9756e5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9ef9756e5_0_3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99ef9756e5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9ef9756e5_0_3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99ef9756e5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99ef9756e5_0_4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99ef9756e5_0_4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9ef9756e5_0_6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99ef9756e5_0_6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9ef9756e5_0_5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g99ef9756e5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9ef9756e5_0_2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99ef9756e5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9ef9756e5_0_5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99ef9756e5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99ef9756e5_0_5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99ef9756e5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99ef9756e5_0_5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99ef9756e5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bd5c207e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bd5c207e2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9ef9756e5_0_2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99ef9756e5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9ef9756e5_0_2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99ef9756e5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9ef9756e5_0_2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99ef9756e5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9ef9756e5_0_2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99ef9756e5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9ef9756e5_0_2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99ef9756e5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9ef9756e5_0_2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99ef9756e5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28575">
            <a:solidFill>
              <a:srgbClr val="57068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>
            <p:ph idx="2" type="pic"/>
          </p:nvPr>
        </p:nvSpPr>
        <p:spPr>
          <a:xfrm>
            <a:off x="4240923" y="3543300"/>
            <a:ext cx="371015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39999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Rondell\Desktop\Benchmark A\EG newlogo v4 2048x789.png" id="19" name="Google Shape;19;p2"/>
          <p:cNvPicPr preferRelativeResize="0"/>
          <p:nvPr/>
        </p:nvPicPr>
        <p:blipFill rotWithShape="1">
          <a:blip r:embed="rId2">
            <a:alphaModFix/>
          </a:blip>
          <a:srcRect b="16361" l="6361" r="6138" t="16378"/>
          <a:stretch/>
        </p:blipFill>
        <p:spPr>
          <a:xfrm>
            <a:off x="11320271" y="6517360"/>
            <a:ext cx="772758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0" y="228600"/>
            <a:ext cx="12192000" cy="3195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  <a:defRPr b="0" i="0" sz="8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71" y="6517360"/>
            <a:ext cx="1464468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16300"/>
            <a:ext cx="12192001" cy="558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2" name="Google Shape;82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Google Shape;25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0" y="0"/>
              <a:ext cx="12192000" cy="731519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39999" rotWithShape="0" dir="5400000" dist="23000">
                <a:srgbClr val="808080">
                  <a:alpha val="34509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Rondell\Desktop\Benchmark A\EG newlogo v4 2048x789.png" id="27" name="Google Shape;27;p3"/>
            <p:cNvPicPr preferRelativeResize="0"/>
            <p:nvPr/>
          </p:nvPicPr>
          <p:blipFill rotWithShape="1">
            <a:blip r:embed="rId2">
              <a:alphaModFix/>
            </a:blip>
            <a:srcRect b="16361" l="6361" r="6138" t="16378"/>
            <a:stretch/>
          </p:blipFill>
          <p:spPr>
            <a:xfrm>
              <a:off x="11140006" y="6400800"/>
              <a:ext cx="772758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0" y="0"/>
            <a:ext cx="12192000" cy="731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28575">
            <a:solidFill>
              <a:srgbClr val="57068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 txBox="1"/>
          <p:nvPr>
            <p:ph idx="2" type="body"/>
          </p:nvPr>
        </p:nvSpPr>
        <p:spPr>
          <a:xfrm>
            <a:off x="0" y="914399"/>
            <a:ext cx="12192000" cy="53397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39999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Rondell\Desktop\Benchmark A\EG newlogo v4 2048x789.png" id="32" name="Google Shape;32;p3"/>
          <p:cNvPicPr preferRelativeResize="0"/>
          <p:nvPr/>
        </p:nvPicPr>
        <p:blipFill rotWithShape="1">
          <a:blip r:embed="rId2">
            <a:alphaModFix/>
          </a:blip>
          <a:srcRect b="16361" l="6361" r="6138" t="16378"/>
          <a:stretch/>
        </p:blipFill>
        <p:spPr>
          <a:xfrm>
            <a:off x="11320271" y="6517360"/>
            <a:ext cx="772758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71" y="6517360"/>
            <a:ext cx="1464468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99150"/>
            <a:ext cx="12192001" cy="5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318450"/>
            <a:ext cx="12192001" cy="558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7.jpg"/><Relationship Id="rId6" Type="http://schemas.openxmlformats.org/officeDocument/2006/relationships/image" Target="../media/image18.png"/><Relationship Id="rId7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Relationship Id="rId4" Type="http://schemas.openxmlformats.org/officeDocument/2006/relationships/image" Target="../media/image3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ctrTitle"/>
          </p:nvPr>
        </p:nvSpPr>
        <p:spPr>
          <a:xfrm>
            <a:off x="892629" y="1357497"/>
            <a:ext cx="10406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Introduction to Arduino</a:t>
            </a:r>
            <a:endParaRPr sz="5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0" name="Google Shape;110;p15"/>
          <p:cNvSpPr txBox="1"/>
          <p:nvPr>
            <p:ph idx="1" type="subTitle"/>
          </p:nvPr>
        </p:nvSpPr>
        <p:spPr>
          <a:xfrm>
            <a:off x="1524000" y="4255187"/>
            <a:ext cx="91440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x MakerSpace |  Workshop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11" name="Google Shape;111;p15"/>
          <p:cNvCxnSpPr/>
          <p:nvPr/>
        </p:nvCxnSpPr>
        <p:spPr>
          <a:xfrm>
            <a:off x="3606085" y="3940935"/>
            <a:ext cx="4906800" cy="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15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15" name="Google Shape;11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Arduino IDE</a:t>
            </a:r>
            <a:endParaRPr/>
          </a:p>
        </p:txBody>
      </p:sp>
      <p:sp>
        <p:nvSpPr>
          <p:cNvPr id="185" name="Google Shape;185;p24"/>
          <p:cNvSpPr txBox="1"/>
          <p:nvPr>
            <p:ph idx="2" type="body"/>
          </p:nvPr>
        </p:nvSpPr>
        <p:spPr>
          <a:xfrm>
            <a:off x="0" y="941560"/>
            <a:ext cx="76035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Verify: </a:t>
            </a: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checks code for errors and points to where the errors occurred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Upload: </a:t>
            </a: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verifies and sends code to the Arduino board if no errors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Console: </a:t>
            </a: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shows any errors the software found in hardware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Serial Monitor: </a:t>
            </a: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tool to see the program as it’s running</a:t>
            </a:r>
            <a:endParaRPr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rduino IDE annotated"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3600" y="1306485"/>
            <a:ext cx="4265801" cy="473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Arduino IDE</a:t>
            </a:r>
            <a:endParaRPr/>
          </a:p>
        </p:txBody>
      </p:sp>
      <p:sp>
        <p:nvSpPr>
          <p:cNvPr id="192" name="Google Shape;192;p25"/>
          <p:cNvSpPr txBox="1"/>
          <p:nvPr>
            <p:ph idx="2" type="body"/>
          </p:nvPr>
        </p:nvSpPr>
        <p:spPr>
          <a:xfrm>
            <a:off x="0" y="914399"/>
            <a:ext cx="64101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619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Programs written in Arduino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19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 called </a:t>
            </a:r>
            <a:r>
              <a:rPr b="1" i="0" lang="en-US" sz="3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sketches </a:t>
            </a:r>
            <a:r>
              <a:rPr i="0" lang="en-US" sz="3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 3 different areas: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Global: </a:t>
            </a: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Important variables, constants and imported libraries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Setup: </a:t>
            </a: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activates the pins and sensors used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➢"/>
            </a:pPr>
            <a:r>
              <a:rPr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code only runs once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Loop: </a:t>
            </a: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code that runs continuously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➢"/>
            </a:pPr>
            <a:r>
              <a:rPr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Ex. reading sensors and turning pins HIGH or LOW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5306" y="1226382"/>
            <a:ext cx="3736063" cy="494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70"/>
              <a:buFont typeface="Arial"/>
              <a:buNone/>
            </a:pPr>
            <a:r>
              <a:rPr b="1" i="0" lang="en-US" sz="407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Common Functions</a:t>
            </a: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973" y="1402726"/>
            <a:ext cx="8442053" cy="3885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Syntax Rules</a:t>
            </a:r>
            <a:endParaRPr/>
          </a:p>
        </p:txBody>
      </p:sp>
      <p:sp>
        <p:nvSpPr>
          <p:cNvPr id="205" name="Google Shape;205;p27"/>
          <p:cNvSpPr txBox="1"/>
          <p:nvPr>
            <p:ph idx="2" type="body"/>
          </p:nvPr>
        </p:nvSpPr>
        <p:spPr>
          <a:xfrm>
            <a:off x="0" y="914399"/>
            <a:ext cx="121920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General Rules: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i="0" lang="en-US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Every line must end with a semicolon ‘</a:t>
            </a:r>
            <a:r>
              <a:rPr b="1" i="0" lang="en-US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r>
              <a:rPr i="0" lang="en-US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’ UNLESS it’s a conditional, loop, function or imported library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➢"/>
            </a:pPr>
            <a:r>
              <a:rPr i="0" lang="en-US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Always unplug the Arduino before modifying circuit</a:t>
            </a:r>
            <a:endParaRPr i="0" sz="3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Don’t use Arduino as power source for high powered actuators (use transistors)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b="1" i="0" lang="en-US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Comments</a:t>
            </a:r>
            <a:r>
              <a:rPr i="0" lang="en-US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start with a ‘</a:t>
            </a:r>
            <a:r>
              <a:rPr b="1" i="0" lang="en-US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//’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➢"/>
            </a:pPr>
            <a:r>
              <a:rPr i="0" lang="en-US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Text that the program ignores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➢"/>
            </a:pPr>
            <a:r>
              <a:rPr i="0" lang="en-US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Used to label and explain code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70"/>
              <a:buFont typeface="Arial"/>
              <a:buNone/>
            </a:pPr>
            <a:r>
              <a:rPr b="1" i="0" lang="en-US" sz="407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Datatypes</a:t>
            </a:r>
            <a:endParaRPr/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43" y="1676850"/>
            <a:ext cx="11099114" cy="3347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70"/>
              <a:buFont typeface="Arial"/>
              <a:buNone/>
            </a:pPr>
            <a:r>
              <a:rPr b="1" i="0" lang="en-US" sz="407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Operators</a:t>
            </a:r>
            <a:endParaRPr/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268" y="1115164"/>
            <a:ext cx="10307463" cy="486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Function</a:t>
            </a:r>
            <a:endParaRPr/>
          </a:p>
        </p:txBody>
      </p:sp>
      <p:sp>
        <p:nvSpPr>
          <p:cNvPr id="223" name="Google Shape;223;p30"/>
          <p:cNvSpPr txBox="1"/>
          <p:nvPr>
            <p:ph idx="2" type="body"/>
          </p:nvPr>
        </p:nvSpPr>
        <p:spPr>
          <a:xfrm>
            <a:off x="0" y="648050"/>
            <a:ext cx="58602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Create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an automatic input → output portion of the code to make the loop area less crowded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➢"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Great for reading sensors/powering motors and making code cleaner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➢"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Also useful for anything repeating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➢"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void if no return, or else datatype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775" y="2383575"/>
            <a:ext cx="6026999" cy="2090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Libraries</a:t>
            </a:r>
            <a:endParaRPr/>
          </a:p>
        </p:txBody>
      </p:sp>
      <p:sp>
        <p:nvSpPr>
          <p:cNvPr id="230" name="Google Shape;230;p31"/>
          <p:cNvSpPr txBox="1"/>
          <p:nvPr>
            <p:ph idx="2" type="body"/>
          </p:nvPr>
        </p:nvSpPr>
        <p:spPr>
          <a:xfrm>
            <a:off x="225025" y="941550"/>
            <a:ext cx="66234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Premade groups of functions that are used to make using certain components easier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➢"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Downloaded onto computer into Arduino libraries folder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➢"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Need to be imported in global area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➢"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Make Arduino extremely easy to use for certain electronics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5200" y="941550"/>
            <a:ext cx="3685526" cy="533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0" lang="en-US">
                <a:latin typeface="Montserrat"/>
                <a:ea typeface="Montserrat"/>
                <a:cs typeface="Montserrat"/>
                <a:sym typeface="Montserrat"/>
              </a:rPr>
              <a:t>What is a Control System?</a:t>
            </a:r>
            <a:endParaRPr b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2"/>
          <p:cNvSpPr txBox="1"/>
          <p:nvPr>
            <p:ph idx="2" type="body"/>
          </p:nvPr>
        </p:nvSpPr>
        <p:spPr>
          <a:xfrm>
            <a:off x="337050" y="841675"/>
            <a:ext cx="11513400" cy="22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➢"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 type of system in which a mechanical or electrical input regulates an output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➢"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An 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oversimplification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 of a project in order to make it clearer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➢"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Always try to imagine a projects control system before planning code for it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 </a:t>
            </a:r>
            <a:endParaRPr sz="3000"/>
          </a:p>
        </p:txBody>
      </p:sp>
      <p:pic>
        <p:nvPicPr>
          <p:cNvPr id="238" name="Google Shape;23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9600" y="4054175"/>
            <a:ext cx="5132800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Example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Control System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3"/>
          <p:cNvSpPr txBox="1"/>
          <p:nvPr>
            <p:ph idx="2" type="body"/>
          </p:nvPr>
        </p:nvSpPr>
        <p:spPr>
          <a:xfrm>
            <a:off x="337050" y="841675"/>
            <a:ext cx="11513400" cy="22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Most Simple Projects follow a similar Control System as Below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 </a:t>
            </a:r>
            <a:endParaRPr sz="3000"/>
          </a:p>
        </p:txBody>
      </p:sp>
      <p:pic>
        <p:nvPicPr>
          <p:cNvPr id="245" name="Google Shape;24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" y="2032663"/>
            <a:ext cx="11887202" cy="279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0" y="228600"/>
            <a:ext cx="11732400" cy="54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None/>
            </a:pPr>
            <a:r>
              <a:rPr b="1" lang="en-US" sz="7200"/>
              <a:t>Introduction to Arduino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b="1" lang="en-US" sz="5400"/>
              <a:t>Spring</a:t>
            </a:r>
            <a:r>
              <a:rPr b="1" lang="en-US" sz="5400"/>
              <a:t> 2021 2/16 12:30 - 2 PM</a:t>
            </a:r>
            <a:endParaRPr b="1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mperature Sensor - TMP36" id="121" name="Google Shape;12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1901" y="3773100"/>
            <a:ext cx="1809946" cy="1809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anual.eg.poly.edu/images/thumb/c/ca/Button.jpg/200px-Button.jpg" id="122" name="Google Shape;12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368" y="37731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Breadboards.jpg" id="123" name="Google Shape;12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0851" y="3670075"/>
            <a:ext cx="2374999" cy="2374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Fun RedBoard - Programmed with Arduino" id="124" name="Google Shape;12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7240" y="3231678"/>
            <a:ext cx="3033106" cy="3033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D - Violet 5mm" id="125" name="Google Shape;125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0690" y="3773100"/>
            <a:ext cx="1977305" cy="1977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Example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 Control System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51" name="Google Shape;251;p34"/>
          <p:cNvGrpSpPr/>
          <p:nvPr/>
        </p:nvGrpSpPr>
        <p:grpSpPr>
          <a:xfrm>
            <a:off x="0" y="874579"/>
            <a:ext cx="3020936" cy="5173983"/>
            <a:chOff x="0" y="1189989"/>
            <a:chExt cx="2214600" cy="3067336"/>
          </a:xfrm>
        </p:grpSpPr>
        <p:sp>
          <p:nvSpPr>
            <p:cNvPr id="252" name="Google Shape;252;p34"/>
            <p:cNvSpPr/>
            <p:nvPr/>
          </p:nvSpPr>
          <p:spPr>
            <a:xfrm>
              <a:off x="0" y="1189989"/>
              <a:ext cx="2214600" cy="669000"/>
            </a:xfrm>
            <a:prstGeom prst="homePlate">
              <a:avLst>
                <a:gd fmla="val 50000" name="adj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Real Life Input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" name="Google Shape;253;p34"/>
            <p:cNvSpPr txBox="1"/>
            <p:nvPr/>
          </p:nvSpPr>
          <p:spPr>
            <a:xfrm>
              <a:off x="295050" y="1906826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Very wide variety of things 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What is the project measuring or using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Could be an initial position, a temperature, a muscle movement, a camera input, etc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Will probably be unique for each project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4" name="Google Shape;254;p34"/>
          <p:cNvGrpSpPr/>
          <p:nvPr/>
        </p:nvGrpSpPr>
        <p:grpSpPr>
          <a:xfrm>
            <a:off x="2507659" y="874217"/>
            <a:ext cx="2815502" cy="5024769"/>
            <a:chOff x="1838325" y="1189775"/>
            <a:chExt cx="2064000" cy="2978877"/>
          </a:xfrm>
        </p:grpSpPr>
        <p:sp>
          <p:nvSpPr>
            <p:cNvPr id="255" name="Google Shape;255;p34"/>
            <p:cNvSpPr/>
            <p:nvPr/>
          </p:nvSpPr>
          <p:spPr>
            <a:xfrm>
              <a:off x="1838325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Sensor Recognition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p34"/>
            <p:cNvSpPr txBox="1"/>
            <p:nvPr/>
          </p:nvSpPr>
          <p:spPr>
            <a:xfrm>
              <a:off x="2058064" y="1818152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Use a relevant sensor to measure the real life input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Usually can find code online for a specific sensor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Use digitalread(), analogread() for arduino based sensors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Find initial measurements and measurements of actions 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7" name="Google Shape;257;p34"/>
          <p:cNvGrpSpPr/>
          <p:nvPr/>
        </p:nvGrpSpPr>
        <p:grpSpPr>
          <a:xfrm>
            <a:off x="4797198" y="874217"/>
            <a:ext cx="2815502" cy="5427545"/>
            <a:chOff x="3516750" y="1189775"/>
            <a:chExt cx="2064000" cy="3217658"/>
          </a:xfrm>
        </p:grpSpPr>
        <p:sp>
          <p:nvSpPr>
            <p:cNvPr id="258" name="Google Shape;258;p34"/>
            <p:cNvSpPr/>
            <p:nvPr/>
          </p:nvSpPr>
          <p:spPr>
            <a:xfrm>
              <a:off x="3516750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Translation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9" name="Google Shape;259;p34"/>
            <p:cNvSpPr txBox="1"/>
            <p:nvPr/>
          </p:nvSpPr>
          <p:spPr>
            <a:xfrm>
              <a:off x="3739444" y="1889833"/>
              <a:ext cx="1624500" cy="25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The actual meat of the code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Define initial and desired measurements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Define different options for the output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Translate in between inputs and outputs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Use if/else and call functions for input and output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0" name="Google Shape;260;p34"/>
          <p:cNvGrpSpPr/>
          <p:nvPr/>
        </p:nvGrpSpPr>
        <p:grpSpPr>
          <a:xfrm>
            <a:off x="9388982" y="874067"/>
            <a:ext cx="2815502" cy="5427869"/>
            <a:chOff x="6874025" y="1189775"/>
            <a:chExt cx="2064000" cy="3217850"/>
          </a:xfrm>
        </p:grpSpPr>
        <p:sp>
          <p:nvSpPr>
            <p:cNvPr id="261" name="Google Shape;261;p34"/>
            <p:cNvSpPr/>
            <p:nvPr/>
          </p:nvSpPr>
          <p:spPr>
            <a:xfrm>
              <a:off x="6874025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Mechanical Output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2" name="Google Shape;262;p34"/>
            <p:cNvSpPr txBox="1"/>
            <p:nvPr/>
          </p:nvSpPr>
          <p:spPr>
            <a:xfrm>
              <a:off x="71838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Achieves desired output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Can be mechanical movement, LED lighting up, buzzer making sound etc.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Should come directly from actuator control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3" name="Google Shape;263;p34"/>
          <p:cNvGrpSpPr/>
          <p:nvPr/>
        </p:nvGrpSpPr>
        <p:grpSpPr>
          <a:xfrm>
            <a:off x="7091013" y="874575"/>
            <a:ext cx="2759438" cy="5427208"/>
            <a:chOff x="5299053" y="1190193"/>
            <a:chExt cx="2022900" cy="3067086"/>
          </a:xfrm>
        </p:grpSpPr>
        <p:sp>
          <p:nvSpPr>
            <p:cNvPr id="264" name="Google Shape;264;p34"/>
            <p:cNvSpPr/>
            <p:nvPr/>
          </p:nvSpPr>
          <p:spPr>
            <a:xfrm>
              <a:off x="5299053" y="1190193"/>
              <a:ext cx="2022900" cy="628500"/>
            </a:xfrm>
            <a:prstGeom prst="chevron">
              <a:avLst>
                <a:gd fmla="val 50000" name="adj"/>
              </a:avLst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Actuator Control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p34"/>
            <p:cNvSpPr txBox="1"/>
            <p:nvPr/>
          </p:nvSpPr>
          <p:spPr>
            <a:xfrm>
              <a:off x="5498259" y="1858778"/>
              <a:ext cx="1624500" cy="23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Controlling the output in a way that gets to the desired result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Can find code online for specific motor/pump etc.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Directly translates into whatever output the system desires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70"/>
              <a:buFont typeface="Arial"/>
              <a:buNone/>
            </a:pPr>
            <a:r>
              <a:rPr b="1" i="0" lang="en-US" sz="407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1 </a:t>
            </a:r>
            <a:endParaRPr/>
          </a:p>
        </p:txBody>
      </p:sp>
      <p:sp>
        <p:nvSpPr>
          <p:cNvPr id="271" name="Google Shape;271;p35"/>
          <p:cNvSpPr txBox="1"/>
          <p:nvPr/>
        </p:nvSpPr>
        <p:spPr>
          <a:xfrm>
            <a:off x="506186" y="1224642"/>
            <a:ext cx="98952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Automatic traffic light simulator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rduino_traffic_light" id="272" name="Google Shape;27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575" y="2063252"/>
            <a:ext cx="10060849" cy="3889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Planning</a:t>
            </a:r>
            <a:endParaRPr/>
          </a:p>
        </p:txBody>
      </p:sp>
      <p:sp>
        <p:nvSpPr>
          <p:cNvPr id="279" name="Google Shape;279;p36"/>
          <p:cNvSpPr txBox="1"/>
          <p:nvPr>
            <p:ph idx="2" type="body"/>
          </p:nvPr>
        </p:nvSpPr>
        <p:spPr>
          <a:xfrm>
            <a:off x="0" y="1137049"/>
            <a:ext cx="12192000" cy="533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01600" marR="101600" rtl="0" algn="ctr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Green Light</a:t>
            </a:r>
            <a:r>
              <a:rPr lang="en-US" sz="4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→ ON → Delay(300) → OFF</a:t>
            </a:r>
            <a:endParaRPr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01600" marR="101600" rtl="0" algn="ctr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Yellow Light</a:t>
            </a:r>
            <a:r>
              <a:rPr lang="en-US" sz="4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→ </a:t>
            </a:r>
            <a:r>
              <a:rPr lang="en-US" sz="4000">
                <a:latin typeface="Montserrat"/>
                <a:ea typeface="Montserrat"/>
                <a:cs typeface="Montserrat"/>
                <a:sym typeface="Montserrat"/>
              </a:rPr>
              <a:t>ON → Delay(300) → OFF</a:t>
            </a:r>
            <a:endParaRPr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01600" marR="101600" rtl="0" algn="ctr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Red Light</a:t>
            </a:r>
            <a:r>
              <a:rPr lang="en-US" sz="4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→ </a:t>
            </a:r>
            <a:r>
              <a:rPr lang="en-US" sz="4000">
                <a:latin typeface="Montserrat"/>
                <a:ea typeface="Montserrat"/>
                <a:cs typeface="Montserrat"/>
                <a:sym typeface="Montserrat"/>
              </a:rPr>
              <a:t>ON → Delay(300) → OFF</a:t>
            </a:r>
            <a:endParaRPr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0" name="Google Shape;280;p36"/>
          <p:cNvCxnSpPr/>
          <p:nvPr/>
        </p:nvCxnSpPr>
        <p:spPr>
          <a:xfrm flipH="1">
            <a:off x="5527500" y="2093700"/>
            <a:ext cx="4480800" cy="469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6"/>
          <p:cNvCxnSpPr/>
          <p:nvPr/>
        </p:nvCxnSpPr>
        <p:spPr>
          <a:xfrm>
            <a:off x="5527500" y="2563200"/>
            <a:ext cx="0" cy="15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2" name="Google Shape;282;p36"/>
          <p:cNvCxnSpPr/>
          <p:nvPr/>
        </p:nvCxnSpPr>
        <p:spPr>
          <a:xfrm rot="10800000">
            <a:off x="10008300" y="1927500"/>
            <a:ext cx="0" cy="166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3" name="Google Shape;2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325" y="3393520"/>
            <a:ext cx="5053575" cy="759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36"/>
          <p:cNvCxnSpPr/>
          <p:nvPr/>
        </p:nvCxnSpPr>
        <p:spPr>
          <a:xfrm>
            <a:off x="10233200" y="4695925"/>
            <a:ext cx="0" cy="342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36"/>
          <p:cNvCxnSpPr/>
          <p:nvPr/>
        </p:nvCxnSpPr>
        <p:spPr>
          <a:xfrm flipH="1">
            <a:off x="733700" y="5028550"/>
            <a:ext cx="9499500" cy="9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36"/>
          <p:cNvCxnSpPr/>
          <p:nvPr/>
        </p:nvCxnSpPr>
        <p:spPr>
          <a:xfrm flipH="1" rot="10800000">
            <a:off x="743525" y="948850"/>
            <a:ext cx="29400" cy="407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6"/>
          <p:cNvCxnSpPr/>
          <p:nvPr/>
        </p:nvCxnSpPr>
        <p:spPr>
          <a:xfrm flipH="1" rot="10800000">
            <a:off x="772875" y="929275"/>
            <a:ext cx="4568700" cy="9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6"/>
          <p:cNvCxnSpPr/>
          <p:nvPr/>
        </p:nvCxnSpPr>
        <p:spPr>
          <a:xfrm>
            <a:off x="5341575" y="929275"/>
            <a:ext cx="0" cy="528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/>
          </a:p>
        </p:txBody>
      </p:sp>
      <p:sp>
        <p:nvSpPr>
          <p:cNvPr id="294" name="Google Shape;294;p37"/>
          <p:cNvSpPr txBox="1"/>
          <p:nvPr>
            <p:ph idx="2" type="body"/>
          </p:nvPr>
        </p:nvSpPr>
        <p:spPr>
          <a:xfrm>
            <a:off x="1132625" y="914400"/>
            <a:ext cx="110595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15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➢"/>
            </a:pP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 by variables for the LED’s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i="0" lang="en-US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int(name) = pin number;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Example: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const int red = 10;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/>
          </a:p>
        </p:txBody>
      </p:sp>
      <p:sp>
        <p:nvSpPr>
          <p:cNvPr id="300" name="Google Shape;300;p38"/>
          <p:cNvSpPr txBox="1"/>
          <p:nvPr>
            <p:ph idx="2" type="body"/>
          </p:nvPr>
        </p:nvSpPr>
        <p:spPr>
          <a:xfrm>
            <a:off x="215225" y="914400"/>
            <a:ext cx="119766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15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➢"/>
            </a:pP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 the setup function and configure the LED’s using the variables you created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setup(){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pinMode(red, OUTPUT);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**</a:t>
            </a:r>
            <a:r>
              <a:rPr b="1"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Don’t forget to end every line with a semicolon</a:t>
            </a:r>
            <a:endParaRPr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</a:t>
            </a:r>
            <a:r>
              <a:rPr lang="en-US"/>
              <a:t>3</a:t>
            </a:r>
            <a:endParaRPr/>
          </a:p>
        </p:txBody>
      </p:sp>
      <p:sp>
        <p:nvSpPr>
          <p:cNvPr id="306" name="Google Shape;306;p39"/>
          <p:cNvSpPr txBox="1"/>
          <p:nvPr>
            <p:ph idx="2" type="body"/>
          </p:nvPr>
        </p:nvSpPr>
        <p:spPr>
          <a:xfrm>
            <a:off x="435625" y="838200"/>
            <a:ext cx="117564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15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➢"/>
            </a:pP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Write out the procedure for your trafficlights() program as detailed in the system planning (you will put this into your l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oop)</a:t>
            </a: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Small sample:</a:t>
            </a:r>
            <a:endParaRPr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trafficlights() {</a:t>
            </a:r>
            <a:endParaRPr i="0" sz="35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digitalWrite(green, LOW); </a:t>
            </a:r>
            <a:endParaRPr i="0" sz="35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turns off the green light</a:t>
            </a:r>
            <a:endParaRPr sz="3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digitalWrite(yellow,HIGH);</a:t>
            </a:r>
            <a:endParaRPr i="0" sz="35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turns on the yellow ligh</a:t>
            </a:r>
            <a:r>
              <a:rPr lang="en-US" sz="3500">
                <a:latin typeface="Courier New"/>
                <a:ea typeface="Courier New"/>
                <a:cs typeface="Courier New"/>
                <a:sym typeface="Courier New"/>
              </a:rPr>
              <a:t>t</a:t>
            </a:r>
            <a:endParaRPr sz="3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delay(3000);</a:t>
            </a:r>
            <a:endParaRPr sz="3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5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i="0" sz="35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39"/>
          <p:cNvSpPr txBox="1"/>
          <p:nvPr/>
        </p:nvSpPr>
        <p:spPr>
          <a:xfrm>
            <a:off x="8912775" y="2396350"/>
            <a:ext cx="3279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**</a:t>
            </a:r>
            <a:r>
              <a:rPr b="1"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Arduino measures time in milliseconds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</a:t>
            </a:r>
            <a:r>
              <a:rPr lang="en-US"/>
              <a:t>4</a:t>
            </a:r>
            <a:endParaRPr/>
          </a:p>
        </p:txBody>
      </p:sp>
      <p:sp>
        <p:nvSpPr>
          <p:cNvPr id="313" name="Google Shape;313;p40"/>
          <p:cNvSpPr txBox="1"/>
          <p:nvPr>
            <p:ph idx="2" type="body"/>
          </p:nvPr>
        </p:nvSpPr>
        <p:spPr>
          <a:xfrm>
            <a:off x="485400" y="731400"/>
            <a:ext cx="117066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15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➢"/>
            </a:pP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 the program and use a function to run it continuously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loop() 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trafficlights();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delay(1000); </a:t>
            </a:r>
            <a:endParaRPr i="0" sz="3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//to add a 1 second delay between every                //iteration of the program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70"/>
              <a:buFont typeface="Arial"/>
              <a:buNone/>
            </a:pPr>
            <a:r>
              <a:rPr b="1" i="0" lang="en-US" sz="407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2</a:t>
            </a:r>
            <a:endParaRPr/>
          </a:p>
        </p:txBody>
      </p:sp>
      <p:sp>
        <p:nvSpPr>
          <p:cNvPr id="319" name="Google Shape;319;p41"/>
          <p:cNvSpPr txBox="1"/>
          <p:nvPr/>
        </p:nvSpPr>
        <p:spPr>
          <a:xfrm>
            <a:off x="506186" y="1224642"/>
            <a:ext cx="98952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Traffic light simulator with Train crossing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rduino_traffic_light_with_button" id="320" name="Google Shape;32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831" y="2444983"/>
            <a:ext cx="8818788" cy="367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4019" y="900817"/>
            <a:ext cx="2947108" cy="2149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2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70"/>
              <a:buFont typeface="Arial"/>
              <a:buNone/>
            </a:pPr>
            <a:r>
              <a:rPr lang="en-US" sz="4070"/>
              <a:t>System Planning</a:t>
            </a:r>
            <a:endParaRPr/>
          </a:p>
        </p:txBody>
      </p:sp>
      <p:pic>
        <p:nvPicPr>
          <p:cNvPr id="327" name="Google Shape;32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325" y="3290450"/>
            <a:ext cx="7028451" cy="30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2"/>
          <p:cNvSpPr txBox="1"/>
          <p:nvPr/>
        </p:nvSpPr>
        <p:spPr>
          <a:xfrm>
            <a:off x="215225" y="880475"/>
            <a:ext cx="4858200" cy="52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                                Yes 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Train’s Coming?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							No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9" name="Google Shape;329;p42"/>
          <p:cNvCxnSpPr/>
          <p:nvPr/>
        </p:nvCxnSpPr>
        <p:spPr>
          <a:xfrm>
            <a:off x="4177400" y="4030675"/>
            <a:ext cx="841500" cy="24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0" name="Google Shape;330;p42"/>
          <p:cNvSpPr txBox="1"/>
          <p:nvPr/>
        </p:nvSpPr>
        <p:spPr>
          <a:xfrm>
            <a:off x="5136175" y="1056575"/>
            <a:ext cx="49209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101600" rtl="0" algn="ctr">
              <a:lnSpc>
                <a:spcPct val="200000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 Light</a:t>
            </a:r>
            <a:r>
              <a:rPr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→ 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1" name="Google Shape;331;p42"/>
          <p:cNvCxnSpPr/>
          <p:nvPr/>
        </p:nvCxnSpPr>
        <p:spPr>
          <a:xfrm flipH="1" rot="10800000">
            <a:off x="4333950" y="1976125"/>
            <a:ext cx="1046700" cy="909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/>
          </a:p>
        </p:txBody>
      </p:sp>
      <p:sp>
        <p:nvSpPr>
          <p:cNvPr id="337" name="Google Shape;337;p43"/>
          <p:cNvSpPr txBox="1"/>
          <p:nvPr>
            <p:ph idx="2" type="body"/>
          </p:nvPr>
        </p:nvSpPr>
        <p:spPr>
          <a:xfrm>
            <a:off x="535200" y="914400"/>
            <a:ext cx="116568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15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➢"/>
            </a:pP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 by variables for the LED’s and the button switch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Recall:</a:t>
            </a:r>
            <a:endParaRPr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(name) = pin number;</a:t>
            </a:r>
            <a:endParaRPr i="0" sz="3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Example:</a:t>
            </a:r>
            <a:r>
              <a:rPr i="0" lang="en-US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i="0" lang="en-US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red = 10;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i="0" lang="en-US" sz="4400" u="none" cap="none" strike="noStrike">
                <a:solidFill>
                  <a:schemeClr val="lt1"/>
                </a:solidFill>
              </a:rPr>
              <a:t>Arduino Hardware</a:t>
            </a:r>
            <a:endParaRPr/>
          </a:p>
        </p:txBody>
      </p:sp>
      <p:sp>
        <p:nvSpPr>
          <p:cNvPr id="131" name="Google Shape;131;p17"/>
          <p:cNvSpPr txBox="1"/>
          <p:nvPr>
            <p:ph idx="2" type="body"/>
          </p:nvPr>
        </p:nvSpPr>
        <p:spPr>
          <a:xfrm>
            <a:off x="-264175" y="914400"/>
            <a:ext cx="72003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Overview of the RedBoard</a:t>
            </a:r>
            <a:endParaRPr b="1" i="0" sz="3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➢"/>
            </a:pPr>
            <a:r>
              <a:rPr b="1" i="0" lang="en-US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Reset Button:</a:t>
            </a:r>
            <a:r>
              <a:rPr i="0" lang="en-US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restarts the board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➢"/>
            </a:pPr>
            <a:r>
              <a:rPr b="1" i="0" lang="en-US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USB Connector:</a:t>
            </a:r>
            <a:r>
              <a:rPr i="0" lang="en-US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provides power and connects to computer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➢"/>
            </a:pPr>
            <a:r>
              <a:rPr b="1" i="0" lang="en-US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Pin 13 LED:</a:t>
            </a:r>
            <a:r>
              <a:rPr i="0" lang="en-US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operable without making an LED circuit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➢"/>
            </a:pPr>
            <a:r>
              <a:rPr b="1" i="0" lang="en-US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Serial LEDS:</a:t>
            </a:r>
            <a:r>
              <a:rPr i="0" lang="en-US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shows if the Arduino is transmitting or receiving data from pins 0, 1, or the USB connection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notated image of RedBoard" id="132" name="Google Shape;1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7425" y="1759950"/>
            <a:ext cx="5255876" cy="3338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/>
          </a:p>
        </p:txBody>
      </p:sp>
      <p:sp>
        <p:nvSpPr>
          <p:cNvPr id="343" name="Google Shape;343;p44"/>
          <p:cNvSpPr txBox="1"/>
          <p:nvPr>
            <p:ph idx="2" type="body"/>
          </p:nvPr>
        </p:nvSpPr>
        <p:spPr>
          <a:xfrm>
            <a:off x="303275" y="838200"/>
            <a:ext cx="11888700" cy="51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15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➢"/>
            </a:pP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 the setup function and configure the LED’s and the button switch using the variables you created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Recall: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Setup function: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setup(){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pinMode(red, OUTPUT);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i="0" sz="3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**</a:t>
            </a:r>
            <a:r>
              <a:rPr b="1" i="0" lang="en-US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Don’t forget to end every line with a semicolon</a:t>
            </a:r>
            <a:endParaRPr i="0" sz="3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5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/>
          </a:p>
        </p:txBody>
      </p:sp>
      <p:sp>
        <p:nvSpPr>
          <p:cNvPr id="349" name="Google Shape;349;p45"/>
          <p:cNvSpPr txBox="1"/>
          <p:nvPr>
            <p:ph idx="2" type="body"/>
          </p:nvPr>
        </p:nvSpPr>
        <p:spPr>
          <a:xfrm>
            <a:off x="1033050" y="914400"/>
            <a:ext cx="111591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15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➢"/>
            </a:pP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 the program and use a Boolean operator taking into account the button</a:t>
            </a:r>
            <a:endParaRPr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Recall: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trainscoming = digitalread(PIN)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6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HINT: Step 3 </a:t>
            </a:r>
            <a:endParaRPr/>
          </a:p>
        </p:txBody>
      </p:sp>
      <p:sp>
        <p:nvSpPr>
          <p:cNvPr id="355" name="Google Shape;355;p46"/>
          <p:cNvSpPr txBox="1"/>
          <p:nvPr>
            <p:ph idx="2" type="body"/>
          </p:nvPr>
        </p:nvSpPr>
        <p:spPr>
          <a:xfrm>
            <a:off x="0" y="914399"/>
            <a:ext cx="121920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i="0" lang="en-US" sz="5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If(button is pressed == HIGH)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t/>
            </a:r>
            <a:endParaRPr sz="5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5000">
                <a:latin typeface="Courier New"/>
                <a:ea typeface="Courier New"/>
                <a:cs typeface="Courier New"/>
                <a:sym typeface="Courier New"/>
              </a:rPr>
              <a:t>red light</a:t>
            </a:r>
            <a:endParaRPr sz="5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t/>
            </a:r>
            <a:endParaRPr sz="5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5000">
                <a:latin typeface="Courier New"/>
                <a:ea typeface="Courier New"/>
                <a:cs typeface="Courier New"/>
                <a:sym typeface="Courier New"/>
              </a:rPr>
              <a:t>else </a:t>
            </a:r>
            <a:endParaRPr sz="5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t/>
            </a:r>
            <a:endParaRPr sz="5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5000">
                <a:latin typeface="Courier New"/>
                <a:ea typeface="Courier New"/>
                <a:cs typeface="Courier New"/>
                <a:sym typeface="Courier New"/>
              </a:rPr>
              <a:t>trafficlights()</a:t>
            </a:r>
            <a:endParaRPr sz="5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7"/>
          <p:cNvSpPr txBox="1"/>
          <p:nvPr>
            <p:ph type="ctrTitle"/>
          </p:nvPr>
        </p:nvSpPr>
        <p:spPr>
          <a:xfrm>
            <a:off x="892629" y="1357497"/>
            <a:ext cx="10406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Introduction to Arduino</a:t>
            </a:r>
            <a:endParaRPr sz="5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1" name="Google Shape;361;p47"/>
          <p:cNvSpPr txBox="1"/>
          <p:nvPr>
            <p:ph idx="1" type="subTitle"/>
          </p:nvPr>
        </p:nvSpPr>
        <p:spPr>
          <a:xfrm>
            <a:off x="1524000" y="4255187"/>
            <a:ext cx="91440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x MakerSpace |  Workshop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62" name="Google Shape;362;p47"/>
          <p:cNvCxnSpPr/>
          <p:nvPr/>
        </p:nvCxnSpPr>
        <p:spPr>
          <a:xfrm>
            <a:off x="3606085" y="3940935"/>
            <a:ext cx="4906800" cy="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3" name="Google Shape;363;p47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7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66" name="Google Shape;36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i="0" lang="en-US" sz="4400" u="none" cap="none" strike="noStrike">
                <a:solidFill>
                  <a:schemeClr val="lt1"/>
                </a:solidFill>
              </a:rPr>
              <a:t>Power Pins</a:t>
            </a:r>
            <a:endParaRPr/>
          </a:p>
        </p:txBody>
      </p:sp>
      <p:sp>
        <p:nvSpPr>
          <p:cNvPr id="138" name="Google Shape;138;p18"/>
          <p:cNvSpPr txBox="1"/>
          <p:nvPr>
            <p:ph idx="2" type="body"/>
          </p:nvPr>
        </p:nvSpPr>
        <p:spPr>
          <a:xfrm>
            <a:off x="0" y="914399"/>
            <a:ext cx="67026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Power Pins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3.3V:</a:t>
            </a: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Usually used to power low-voltage sensors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5V:</a:t>
            </a: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Most common power pin used to power circuits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GND:</a:t>
            </a: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Ground pin (0V)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VIN:</a:t>
            </a: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Voltage-In can be used to power the board using a battery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6340" y="1331161"/>
            <a:ext cx="2963299" cy="45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i="0" lang="en-US" sz="4400" u="none" cap="none" strike="noStrike">
                <a:solidFill>
                  <a:schemeClr val="lt1"/>
                </a:solidFill>
              </a:rPr>
              <a:t>I/O Pins</a:t>
            </a:r>
            <a:endParaRPr/>
          </a:p>
        </p:txBody>
      </p:sp>
      <p:sp>
        <p:nvSpPr>
          <p:cNvPr id="145" name="Google Shape;145;p19"/>
          <p:cNvSpPr txBox="1"/>
          <p:nvPr>
            <p:ph idx="2" type="body"/>
          </p:nvPr>
        </p:nvSpPr>
        <p:spPr>
          <a:xfrm>
            <a:off x="0" y="759141"/>
            <a:ext cx="79473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I/O Pins</a:t>
            </a:r>
            <a:endParaRPr b="1"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➢"/>
            </a:pPr>
            <a:r>
              <a:rPr b="1" i="0" lang="en-US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A0-A5:</a:t>
            </a:r>
            <a:r>
              <a:rPr i="0" lang="en-US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identical analog pins that can read sensors or control analog devices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➢"/>
            </a:pPr>
            <a:r>
              <a:rPr i="0" lang="en-US" sz="2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Pins A0-A3 are more stable than A4-A5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➢"/>
            </a:pPr>
            <a:r>
              <a:rPr b="1" i="0" lang="en-US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Pins 0-1:</a:t>
            </a:r>
            <a:r>
              <a:rPr i="0" lang="en-US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transmitting and receiving pins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➢"/>
            </a:pPr>
            <a:r>
              <a:rPr b="1" i="0" lang="en-US" sz="2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 used in this </a:t>
            </a:r>
            <a:r>
              <a:rPr b="1" lang="en-US" sz="2300">
                <a:latin typeface="Montserrat"/>
                <a:ea typeface="Montserrat"/>
                <a:cs typeface="Montserrat"/>
                <a:sym typeface="Montserrat"/>
              </a:rPr>
              <a:t>workshop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➢"/>
            </a:pPr>
            <a:r>
              <a:rPr b="1" i="0" lang="en-US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Pins 2-12: </a:t>
            </a:r>
            <a:r>
              <a:rPr i="0" lang="en-US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digital pins that can switch between HIGH states and LOW states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➢"/>
            </a:pPr>
            <a:r>
              <a:rPr b="1" i="0" lang="en-US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Pin 13:</a:t>
            </a:r>
            <a:r>
              <a:rPr i="0" lang="en-US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connected to the on-board LED</a:t>
            </a:r>
            <a:endParaRPr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➢"/>
            </a:pPr>
            <a:r>
              <a:rPr lang="en-US" sz="2700">
                <a:latin typeface="Montserrat"/>
                <a:ea typeface="Montserrat"/>
                <a:cs typeface="Montserrat"/>
                <a:sym typeface="Montserrat"/>
              </a:rPr>
              <a:t>Can only input/output ~200 mA current 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(use transistors/alternate power sources)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7308" y="1378904"/>
            <a:ext cx="4020900" cy="441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Electronic Components</a:t>
            </a:r>
            <a:endParaRPr/>
          </a:p>
        </p:txBody>
      </p:sp>
      <p:sp>
        <p:nvSpPr>
          <p:cNvPr id="152" name="Google Shape;152;p20"/>
          <p:cNvSpPr txBox="1"/>
          <p:nvPr>
            <p:ph idx="2" type="body"/>
          </p:nvPr>
        </p:nvSpPr>
        <p:spPr>
          <a:xfrm>
            <a:off x="0" y="914399"/>
            <a:ext cx="121920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Push Buttons and Switches: </a:t>
            </a:r>
            <a:r>
              <a:rPr i="0" lang="en-US" sz="2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mechanical devices that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2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interrupt or divert current</a:t>
            </a:r>
            <a:endParaRPr i="0" sz="2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19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➢"/>
            </a:pP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Basic push buttons are polarized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➢"/>
            </a:pP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Basic switches are not polarized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Pavel\AppData\Local\Microsoft\Windows\INetCache\Content.Word\Button.png" id="153" name="Google Shape;1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910" y="3584249"/>
            <a:ext cx="2816125" cy="22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65006" y="3991086"/>
            <a:ext cx="3161604" cy="159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50502" y="3584249"/>
            <a:ext cx="224790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49026" y="3584249"/>
            <a:ext cx="2615980" cy="2240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Electronic Components</a:t>
            </a:r>
            <a:endParaRPr/>
          </a:p>
        </p:txBody>
      </p:sp>
      <p:sp>
        <p:nvSpPr>
          <p:cNvPr id="162" name="Google Shape;162;p21"/>
          <p:cNvSpPr txBox="1"/>
          <p:nvPr>
            <p:ph idx="2" type="body"/>
          </p:nvPr>
        </p:nvSpPr>
        <p:spPr>
          <a:xfrm>
            <a:off x="0" y="914399"/>
            <a:ext cx="121920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Light Emitting Diodes (LEDs): </a:t>
            </a:r>
            <a:r>
              <a:rPr i="0" lang="en-US" sz="3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small electric lights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0" lang="en-US" sz="3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that require low voltages and currents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➢"/>
            </a:pP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Orientation matters!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➢"/>
            </a:pP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Usually require a resistor (typically 220 Ω or 470 Ω)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➢"/>
            </a:pP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Polarized!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2437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5984" y="4103788"/>
            <a:ext cx="2144150" cy="179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3439" y="3972858"/>
            <a:ext cx="2188567" cy="2058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Electronic Components </a:t>
            </a:r>
            <a:endParaRPr/>
          </a:p>
        </p:txBody>
      </p:sp>
      <p:sp>
        <p:nvSpPr>
          <p:cNvPr id="170" name="Google Shape;170;p22"/>
          <p:cNvSpPr txBox="1"/>
          <p:nvPr>
            <p:ph idx="2" type="body"/>
          </p:nvPr>
        </p:nvSpPr>
        <p:spPr>
          <a:xfrm>
            <a:off x="0" y="914399"/>
            <a:ext cx="121920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Analog vs. Digital Signals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➢"/>
            </a:pPr>
            <a:r>
              <a:rPr i="0" lang="en-US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electrical signal is a quantifiable voltage that carries information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i="0" lang="en-US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r>
              <a:rPr b="1" i="0" lang="en-US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   Digital Signals</a:t>
            </a:r>
            <a:r>
              <a:rPr i="0" lang="en-US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</a:t>
            </a:r>
            <a:r>
              <a:rPr b="1" i="0" lang="en-US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Analog Signals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1" name="Google Shape;171;p22"/>
          <p:cNvGraphicFramePr/>
          <p:nvPr/>
        </p:nvGraphicFramePr>
        <p:xfrm>
          <a:off x="952500" y="33291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{BC2318CC-39D8-446C-B0D4-F2715218CAAD}</a:tableStyleId>
              </a:tblPr>
              <a:tblGrid>
                <a:gridCol w="5143500"/>
                <a:gridCol w="5143500"/>
              </a:tblGrid>
              <a:tr h="2343875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ontserrat"/>
                        <a:buChar char="➢"/>
                      </a:pPr>
                      <a:r>
                        <a:rPr lang="en-US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Have two discrete states: LOW and HIGH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ontserrat"/>
                        <a:buChar char="➢"/>
                      </a:pPr>
                      <a:r>
                        <a:rPr lang="en-US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signal is LOW, most devices output a voltage level of 0V.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ontserrat"/>
                        <a:buChar char="➢"/>
                      </a:pPr>
                      <a:r>
                        <a:rPr lang="en-US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signal is HIGH, most devices output a voltage level of 5V (or 3.3V)</a:t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ontserrat"/>
                        <a:buChar char="➢"/>
                      </a:pPr>
                      <a:r>
                        <a:rPr lang="en-US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Infinite amount of voltage values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ontserrat"/>
                        <a:buChar char="➢"/>
                      </a:pPr>
                      <a:r>
                        <a:rPr lang="en-US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range 0V-5V is mapped to the range 0-1023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ontserrat"/>
                        <a:buChar char="➢"/>
                      </a:pPr>
                      <a:r>
                        <a:rPr i="1" lang="en-US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</a:t>
                      </a:r>
                      <a:r>
                        <a:rPr lang="en-US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Value 255 = ~1.246V</a:t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ontserrat"/>
                        <a:buChar char="➢"/>
                      </a:pPr>
                      <a:r>
                        <a:rPr lang="en-US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Many electronic components are inherently analog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idx="1" type="body"/>
          </p:nvPr>
        </p:nvSpPr>
        <p:spPr>
          <a:xfrm>
            <a:off x="0" y="0"/>
            <a:ext cx="1219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Circuits on a Breadboard</a:t>
            </a:r>
            <a:endParaRPr/>
          </a:p>
        </p:txBody>
      </p:sp>
      <p:sp>
        <p:nvSpPr>
          <p:cNvPr id="177" name="Google Shape;177;p23"/>
          <p:cNvSpPr txBox="1"/>
          <p:nvPr>
            <p:ph idx="2" type="body"/>
          </p:nvPr>
        </p:nvSpPr>
        <p:spPr>
          <a:xfrm>
            <a:off x="0" y="914399"/>
            <a:ext cx="12192000" cy="5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Breadboards</a:t>
            </a:r>
            <a:r>
              <a:rPr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i="0" lang="en-US" sz="3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small boards that are commonly used for circuit prototyping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58750" lvl="0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1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ont and back, medium breadboard with power rails exposed" id="178" name="Google Shape;17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580" y="2370079"/>
            <a:ext cx="4813475" cy="3219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weaking4all.com/wp-content/uploads/2013/12/basic_breadboard_layout.png" id="179" name="Google Shape;17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2635" y="2285395"/>
            <a:ext cx="5729276" cy="3297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