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3"/>
  </p:notesMasterIdLst>
  <p:sldIdLst>
    <p:sldId id="298" r:id="rId3"/>
    <p:sldId id="258" r:id="rId4"/>
    <p:sldId id="299" r:id="rId5"/>
    <p:sldId id="318" r:id="rId6"/>
    <p:sldId id="302" r:id="rId7"/>
    <p:sldId id="319" r:id="rId8"/>
    <p:sldId id="320" r:id="rId9"/>
    <p:sldId id="331" r:id="rId10"/>
    <p:sldId id="332" r:id="rId11"/>
    <p:sldId id="317" r:id="rId12"/>
    <p:sldId id="323" r:id="rId13"/>
    <p:sldId id="326" r:id="rId14"/>
    <p:sldId id="333" r:id="rId15"/>
    <p:sldId id="329" r:id="rId16"/>
    <p:sldId id="321" r:id="rId17"/>
    <p:sldId id="330" r:id="rId18"/>
    <p:sldId id="322" r:id="rId19"/>
    <p:sldId id="324" r:id="rId20"/>
    <p:sldId id="285" r:id="rId21"/>
    <p:sldId id="334" r:id="rId22"/>
  </p:sldIdLst>
  <p:sldSz cx="12192000" cy="6858000"/>
  <p:notesSz cx="6858000" cy="9144000"/>
  <p:embeddedFontLst>
    <p:embeddedFont>
      <p:font typeface="Tahoma" panose="020B0604030504040204" pitchFamily="34" charset="0"/>
      <p:regular r:id="rId24"/>
      <p:bold r:id="rId25"/>
    </p:embeddedFon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roxima Nova Rg" panose="02000506030000020004" charset="0"/>
      <p:regular r:id="rId30"/>
    </p:embeddedFont>
    <p:embeddedFont>
      <p:font typeface="MS PGothic" panose="020B0600070205080204" pitchFamily="34" charset="-128"/>
      <p:regular r:id="rId31"/>
    </p:embeddedFont>
    <p:embeddedFont>
      <p:font typeface="MS PGothic" panose="020B0600070205080204" pitchFamily="34" charset="-128"/>
      <p:regular r:id="rId31"/>
    </p:embeddedFont>
    <p:embeddedFont>
      <p:font typeface="Georgia" panose="02040502050405020303" pitchFamily="18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Gotham Medium" panose="02000604030000020004" pitchFamily="50" charset="0"/>
      <p:regular r:id="rId38"/>
    </p:embeddedFont>
    <p:embeddedFont>
      <p:font typeface="Proxima Nova Lt" panose="02000506030000020004" pitchFamily="50" charset="0"/>
      <p:regular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82" autoAdjust="0"/>
    <p:restoredTop sz="94679"/>
  </p:normalViewPr>
  <p:slideViewPr>
    <p:cSldViewPr snapToGrid="0">
      <p:cViewPr varScale="1">
        <p:scale>
          <a:sx n="70" d="100"/>
          <a:sy n="70" d="100"/>
        </p:scale>
        <p:origin x="624" y="72"/>
      </p:cViewPr>
      <p:guideLst/>
    </p:cSldViewPr>
  </p:slideViewPr>
  <p:notesTextViewPr>
    <p:cViewPr>
      <p:scale>
        <a:sx n="1" d="1"/>
        <a:sy n="1" d="1"/>
      </p:scale>
      <p:origin x="0" y="-54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6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12/2/2020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</a:t>
            </a:r>
            <a:r>
              <a:rPr lang="en-US" dirty="0" err="1" smtClean="0"/>
              <a:t>youtube</a:t>
            </a:r>
            <a:r>
              <a:rPr lang="en-US" dirty="0" smtClean="0"/>
              <a:t> link if the video does not play: https://www.youtube.com/watch?v=WZHvRpuemgk&amp;feature=emb_title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1191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aseline="0" dirty="0"/>
              <a:t>**Have students brainstorm for one minute and then share with a group for two minutes. Ask for the best idea in the group to be shared with the class** </a:t>
            </a:r>
          </a:p>
          <a:p>
            <a:endParaRPr lang="en-US" baseline="0" dirty="0"/>
          </a:p>
          <a:p>
            <a:r>
              <a:rPr lang="en-US" baseline="0" dirty="0"/>
              <a:t>What’s mindset have to do with flight? Turns out, a lot! Guess which person most companies like to hire? A person with just a skillset, one with mindset, or one with both? </a:t>
            </a:r>
          </a:p>
          <a:p>
            <a:endParaRPr lang="en-US" baseline="0" dirty="0"/>
          </a:p>
          <a:p>
            <a:r>
              <a:rPr lang="en-US" baseline="0" dirty="0"/>
              <a:t>By the way, Boeing 707 was Boeing’s first commercial aircraft which had jet engines.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719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Use the </a:t>
            </a:r>
            <a:r>
              <a:rPr lang="en-US" dirty="0" err="1" smtClean="0"/>
              <a:t>youtube</a:t>
            </a:r>
            <a:r>
              <a:rPr lang="en-US" dirty="0" smtClean="0"/>
              <a:t> link if the video does not play: https://www.youtube.com/watch?v=1yqeSPzduqI&amp;feature=emb_title </a:t>
            </a:r>
            <a:br>
              <a:rPr lang="en-US" dirty="0" smtClean="0"/>
            </a:br>
            <a:r>
              <a:rPr lang="en-US" dirty="0" smtClean="0"/>
              <a:t>Skillset</a:t>
            </a:r>
            <a:r>
              <a:rPr lang="en-US" dirty="0"/>
              <a:t>. The Boston Dynamics team clearly has an excellent and diverse skillset to create such an advanced robot.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027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Mindset. Elizabeth Holmes was successful in growing a large startup on the premise of having invented a process to expedite and make blood testing more accessible. </a:t>
            </a:r>
            <a:r>
              <a:rPr lang="en-US" dirty="0" err="1"/>
              <a:t>Theranos</a:t>
            </a:r>
            <a:r>
              <a:rPr lang="en-US" dirty="0"/>
              <a:t> employed 800 people in 2015 before news of the scandal had broken. In 2014, </a:t>
            </a:r>
            <a:r>
              <a:rPr lang="en-US" dirty="0" err="1"/>
              <a:t>Theranos</a:t>
            </a:r>
            <a:r>
              <a:rPr lang="en-US" dirty="0"/>
              <a:t> had a valuation of 9 billion dollars and a large retail partnership with </a:t>
            </a:r>
            <a:r>
              <a:rPr lang="en-US" dirty="0" err="1"/>
              <a:t>Wallgreens</a:t>
            </a:r>
            <a:r>
              <a:rPr lang="en-US" dirty="0"/>
              <a:t>. Elizabeth clearly had an entrepreneurial mindset, but not the skillset to have made any scientific progress.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603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63951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386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477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0247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12/2/2020</a:t>
            </a:fld>
            <a:endParaRPr lang="en-US" altLang="en-US" dirty="0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62714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12/2/2020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12/2/2020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12/2/2020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12/2/2020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12/2/2020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WZHvRpuemgk" TargetMode="Externa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1yqeSPzduqI" TargetMode="External"/><Relationship Id="rId6" Type="http://schemas.openxmlformats.org/officeDocument/2006/relationships/image" Target="../media/image6.jpeg"/><Relationship Id="rId5" Type="http://schemas.openxmlformats.org/officeDocument/2006/relationships/image" Target="../media/image3.png"/><Relationship Id="rId4" Type="http://schemas.openxmlformats.org/officeDocument/2006/relationships/image" Target="../media/image1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12 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89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095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20866" y="569514"/>
            <a:ext cx="11950267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ENGINEERING DESIGN PROCESS</a:t>
            </a:r>
          </a:p>
        </p:txBody>
      </p:sp>
      <p:pic>
        <p:nvPicPr>
          <p:cNvPr id="14" name="Picture 2" descr="Engineering Design Process">
            <a:extLst>
              <a:ext uri="{FF2B5EF4-FFF2-40B4-BE49-F238E27FC236}">
                <a16:creationId xmlns="" xmlns:a16="http://schemas.microsoft.com/office/drawing/2014/main" id="{6FED6BD3-63EF-124C-9320-CE9F162B6E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120" y="1604272"/>
            <a:ext cx="4655286" cy="4266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2532376-7F06-BE42-BCFB-D5C795F3A9D8}"/>
              </a:ext>
            </a:extLst>
          </p:cNvPr>
          <p:cNvSpPr/>
          <p:nvPr/>
        </p:nvSpPr>
        <p:spPr>
          <a:xfrm>
            <a:off x="2456305" y="5870738"/>
            <a:ext cx="6962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1: Engineering design cycle courtesy of Teach Engineering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41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337671" y="394579"/>
            <a:ext cx="11516657" cy="11966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PROJECT-BASED </a:t>
            </a:r>
            <a:r>
              <a:rPr lang="en-US" sz="5400" dirty="0">
                <a:latin typeface="Gotham Medium" panose="02000604030000020004" pitchFamily="50" charset="0"/>
              </a:rPr>
              <a:t>CURRICULUM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6C8EEBD0-F83A-C645-AFF6-CBEE0DABFCF2}"/>
              </a:ext>
            </a:extLst>
          </p:cNvPr>
          <p:cNvSpPr txBox="1"/>
          <p:nvPr/>
        </p:nvSpPr>
        <p:spPr>
          <a:xfrm>
            <a:off x="4422388" y="3985599"/>
            <a:ext cx="3520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2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nd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&amp; 3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rd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C129C2A9-A2F7-8746-82C5-D734CE99852F}"/>
              </a:ext>
            </a:extLst>
          </p:cNvPr>
          <p:cNvSpPr txBox="1"/>
          <p:nvPr/>
        </p:nvSpPr>
        <p:spPr>
          <a:xfrm>
            <a:off x="9087737" y="3983236"/>
            <a:ext cx="162199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4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th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14131A84-D922-6C44-8B5C-46B94C6672B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5102" y="2684915"/>
            <a:ext cx="3461794" cy="1039005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DCD67927-2666-7A49-9499-5BB5A382B253}"/>
              </a:ext>
            </a:extLst>
          </p:cNvPr>
          <p:cNvSpPr txBox="1"/>
          <p:nvPr/>
        </p:nvSpPr>
        <p:spPr>
          <a:xfrm>
            <a:off x="827809" y="3985599"/>
            <a:ext cx="25205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1</a:t>
            </a:r>
            <a:r>
              <a:rPr lang="en-US" sz="2800" b="1" baseline="30000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st</a:t>
            </a:r>
            <a:r>
              <a:rPr lang="en-US" sz="2800" b="1" dirty="0">
                <a:solidFill>
                  <a:schemeClr val="accent6"/>
                </a:solidFill>
                <a:latin typeface="Proxima Nova Lt" panose="02000506030000020004" pitchFamily="2" charset="77"/>
                <a:cs typeface="Arial" panose="020B0604020202020204" pitchFamily="34" charset="0"/>
              </a:rPr>
              <a:t> Year</a:t>
            </a:r>
          </a:p>
        </p:txBody>
      </p:sp>
      <p:sp>
        <p:nvSpPr>
          <p:cNvPr id="23" name="Rectangle 2">
            <a:extLst>
              <a:ext uri="{FF2B5EF4-FFF2-40B4-BE49-F238E27FC236}">
                <a16:creationId xmlns="" xmlns:a16="http://schemas.microsoft.com/office/drawing/2014/main" id="{5B14ABCB-794A-A543-A59F-E8193B21A0F3}"/>
              </a:ext>
            </a:extLst>
          </p:cNvPr>
          <p:cNvSpPr txBox="1">
            <a:spLocks noChangeArrowheads="1"/>
          </p:cNvSpPr>
          <p:nvPr/>
        </p:nvSpPr>
        <p:spPr>
          <a:xfrm>
            <a:off x="7943140" y="2485321"/>
            <a:ext cx="3911188" cy="1438192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MS PGothic" panose="020B0600070205080204" pitchFamily="34" charset="-128"/>
                <a:cs typeface="ＭＳ Ｐゴシック" charset="0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MS PGothic" panose="020B0600070205080204" pitchFamily="34" charset="-128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9pPr>
          </a:lstStyle>
          <a:p>
            <a:pPr>
              <a:defRPr/>
            </a:pPr>
            <a:r>
              <a:rPr lang="en-US" sz="4000" dirty="0">
                <a:solidFill>
                  <a:srgbClr val="57068C"/>
                </a:solidFill>
                <a:latin typeface="Gotham Medium" panose="02000604030000020004" pitchFamily="50" charset="0"/>
              </a:rPr>
              <a:t>Senior Design Capstone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71" y="2784350"/>
            <a:ext cx="3500796" cy="95834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3943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2" grpId="0"/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363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TANDON SPECIALIZATIONS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503D12F1-8564-E943-9B99-586F24E97BE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9139" y="1522902"/>
            <a:ext cx="9099499" cy="4426023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A0C4D1BF-CA5B-7948-A6E0-A5DE4A56F5C5}"/>
              </a:ext>
            </a:extLst>
          </p:cNvPr>
          <p:cNvSpPr/>
          <p:nvPr/>
        </p:nvSpPr>
        <p:spPr>
          <a:xfrm>
            <a:off x="3107842" y="5945517"/>
            <a:ext cx="59763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Figure 2: NYU TSE’s Specialization Areas courtesy of NYU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77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51" name="椭圆 4">
            <a:extLst>
              <a:ext uri="{FF2B5EF4-FFF2-40B4-BE49-F238E27FC236}">
                <a16:creationId xmlns="" xmlns:a16="http://schemas.microsoft.com/office/drawing/2014/main" id="{D399ABE5-DBE0-B84B-A757-F33A9ACE5BE9}"/>
              </a:ext>
            </a:extLst>
          </p:cNvPr>
          <p:cNvSpPr/>
          <p:nvPr/>
        </p:nvSpPr>
        <p:spPr>
          <a:xfrm>
            <a:off x="9007679" y="4499594"/>
            <a:ext cx="1592079" cy="11126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7" name="Title 1">
            <a:extLst>
              <a:ext uri="{FF2B5EF4-FFF2-40B4-BE49-F238E27FC236}">
                <a16:creationId xmlns="" xmlns:a16="http://schemas.microsoft.com/office/drawing/2014/main" id="{9CE35D9C-32A0-8643-9CD4-67996BB79458}"/>
              </a:ext>
            </a:extLst>
          </p:cNvPr>
          <p:cNvSpPr txBox="1">
            <a:spLocks/>
          </p:cNvSpPr>
          <p:nvPr/>
        </p:nvSpPr>
        <p:spPr>
          <a:xfrm>
            <a:off x="107521" y="1217976"/>
            <a:ext cx="11976958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GREAT PROBLEMS IN ENGINEERING</a:t>
            </a:r>
          </a:p>
        </p:txBody>
      </p:sp>
      <p:graphicFrame>
        <p:nvGraphicFramePr>
          <p:cNvPr id="68" name="Table 67">
            <a:extLst>
              <a:ext uri="{FF2B5EF4-FFF2-40B4-BE49-F238E27FC236}">
                <a16:creationId xmlns="" xmlns:a16="http://schemas.microsoft.com/office/drawing/2014/main" id="{B73D83D9-55FD-524E-B92F-41230F9BC1F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3051498"/>
              </p:ext>
            </p:extLst>
          </p:nvPr>
        </p:nvGraphicFramePr>
        <p:xfrm>
          <a:off x="1682249" y="2321661"/>
          <a:ext cx="8917509" cy="39290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9725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9725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00005"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2905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14 Grand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Challenges</a:t>
                      </a: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baseline="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  <a:p>
                      <a:pPr algn="ctr"/>
                      <a:endParaRPr lang="en-US" sz="2000" dirty="0">
                        <a:solidFill>
                          <a:srgbClr val="57068C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10 Big Ideas</a:t>
                      </a: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17 United</a:t>
                      </a:r>
                      <a:r>
                        <a:rPr lang="en-US" sz="2000" baseline="0" dirty="0">
                          <a:solidFill>
                            <a:srgbClr val="002060"/>
                          </a:solidFill>
                          <a:latin typeface="+mj-lt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 Nations Goals</a:t>
                      </a:r>
                      <a:endParaRPr lang="en-US" sz="2000" dirty="0">
                        <a:solidFill>
                          <a:srgbClr val="002060"/>
                        </a:solidFill>
                        <a:latin typeface="+mj-lt"/>
                        <a:ea typeface="Tahoma" panose="020B0604030504040204" pitchFamily="34" charset="0"/>
                        <a:cs typeface="Tahoma" panose="020B0604030504040204" pitchFamily="34" charset="0"/>
                      </a:endParaRPr>
                    </a:p>
                  </a:txBody>
                  <a:tcPr marL="67742" marR="67742" marT="33871" marB="33871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69" name="Picture 6" descr="Image result for national academy of engineering logo">
            <a:extLst>
              <a:ext uri="{FF2B5EF4-FFF2-40B4-BE49-F238E27FC236}">
                <a16:creationId xmlns="" xmlns:a16="http://schemas.microsoft.com/office/drawing/2014/main" id="{087492D2-7A0D-4746-A893-5FF6DDB290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7998" y="2245724"/>
            <a:ext cx="2711998" cy="295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9">
            <a:extLst>
              <a:ext uri="{FF2B5EF4-FFF2-40B4-BE49-F238E27FC236}">
                <a16:creationId xmlns="" xmlns:a16="http://schemas.microsoft.com/office/drawing/2014/main" id="{F9EB338D-FFFE-3B4A-B55F-B837155A5D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82" t="2689" r="41583" b="50586"/>
          <a:stretch/>
        </p:blipFill>
        <p:spPr>
          <a:xfrm>
            <a:off x="1806461" y="2552836"/>
            <a:ext cx="748955" cy="364357"/>
          </a:xfrm>
          <a:prstGeom prst="rect">
            <a:avLst/>
          </a:prstGeom>
        </p:spPr>
      </p:pic>
      <p:sp>
        <p:nvSpPr>
          <p:cNvPr id="71" name="椭圆 5">
            <a:extLst>
              <a:ext uri="{FF2B5EF4-FFF2-40B4-BE49-F238E27FC236}">
                <a16:creationId xmlns="" xmlns:a16="http://schemas.microsoft.com/office/drawing/2014/main" id="{E014D77E-ECD8-5347-81A1-C548BDF4CCB7}"/>
              </a:ext>
            </a:extLst>
          </p:cNvPr>
          <p:cNvSpPr/>
          <p:nvPr/>
        </p:nvSpPr>
        <p:spPr>
          <a:xfrm>
            <a:off x="1820981" y="3563421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50000"/>
              <a:hueOff val="0"/>
              <a:satOff val="0"/>
              <a:lumOff val="0"/>
              <a:alphaOff val="0"/>
            </a:schemeClr>
          </a:effectRef>
          <a:fontRef idx="minor">
            <a:schemeClr val="tx1"/>
          </a:fontRef>
        </p:style>
      </p:sp>
      <p:sp>
        <p:nvSpPr>
          <p:cNvPr id="72" name="椭圆 4">
            <a:extLst>
              <a:ext uri="{FF2B5EF4-FFF2-40B4-BE49-F238E27FC236}">
                <a16:creationId xmlns="" xmlns:a16="http://schemas.microsoft.com/office/drawing/2014/main" id="{3C6B331E-7161-1842-93EB-11BCCFB686DA}"/>
              </a:ext>
            </a:extLst>
          </p:cNvPr>
          <p:cNvSpPr/>
          <p:nvPr/>
        </p:nvSpPr>
        <p:spPr>
          <a:xfrm>
            <a:off x="2016196" y="3764370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Cyber Security</a:t>
            </a:r>
          </a:p>
        </p:txBody>
      </p:sp>
      <p:sp>
        <p:nvSpPr>
          <p:cNvPr id="73" name="椭圆 13">
            <a:extLst>
              <a:ext uri="{FF2B5EF4-FFF2-40B4-BE49-F238E27FC236}">
                <a16:creationId xmlns="" xmlns:a16="http://schemas.microsoft.com/office/drawing/2014/main" id="{871FAA4C-FCA0-CD4E-845A-E699EE7FEA07}"/>
              </a:ext>
            </a:extLst>
          </p:cNvPr>
          <p:cNvSpPr/>
          <p:nvPr/>
        </p:nvSpPr>
        <p:spPr>
          <a:xfrm>
            <a:off x="4845837" y="360136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74" name="椭圆 4">
            <a:extLst>
              <a:ext uri="{FF2B5EF4-FFF2-40B4-BE49-F238E27FC236}">
                <a16:creationId xmlns="" xmlns:a16="http://schemas.microsoft.com/office/drawing/2014/main" id="{2811A774-3B55-744F-B08D-1A0527264160}"/>
              </a:ext>
            </a:extLst>
          </p:cNvPr>
          <p:cNvSpPr/>
          <p:nvPr/>
        </p:nvSpPr>
        <p:spPr>
          <a:xfrm>
            <a:off x="5041052" y="380231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Harness</a:t>
            </a:r>
            <a:b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Data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5" name="椭圆 16">
            <a:extLst>
              <a:ext uri="{FF2B5EF4-FFF2-40B4-BE49-F238E27FC236}">
                <a16:creationId xmlns="" xmlns:a16="http://schemas.microsoft.com/office/drawing/2014/main" id="{40D28C6F-C3F6-0B46-8334-569D78917264}"/>
              </a:ext>
            </a:extLst>
          </p:cNvPr>
          <p:cNvSpPr/>
          <p:nvPr/>
        </p:nvSpPr>
        <p:spPr>
          <a:xfrm>
            <a:off x="7842859" y="3636311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455363"/>
              <a:satOff val="-83928"/>
              <a:lumOff val="8628"/>
              <a:alphaOff val="0"/>
            </a:schemeClr>
          </a:fillRef>
          <a:effectRef idx="0">
            <a:schemeClr val="accent2">
              <a:alpha val="50000"/>
              <a:hueOff val="-1455363"/>
              <a:satOff val="-83928"/>
              <a:lumOff val="8628"/>
              <a:alphaOff val="0"/>
            </a:schemeClr>
          </a:effectRef>
          <a:fontRef idx="minor">
            <a:schemeClr val="tx1"/>
          </a:fontRef>
        </p:style>
      </p:sp>
      <p:sp>
        <p:nvSpPr>
          <p:cNvPr id="76" name="椭圆 4">
            <a:extLst>
              <a:ext uri="{FF2B5EF4-FFF2-40B4-BE49-F238E27FC236}">
                <a16:creationId xmlns="" xmlns:a16="http://schemas.microsoft.com/office/drawing/2014/main" id="{93FB5EA6-67FA-1B42-8F86-B1B72D581ACB}"/>
              </a:ext>
            </a:extLst>
          </p:cNvPr>
          <p:cNvSpPr/>
          <p:nvPr/>
        </p:nvSpPr>
        <p:spPr>
          <a:xfrm>
            <a:off x="8038074" y="3837260"/>
            <a:ext cx="942585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Zero Hunger</a:t>
            </a:r>
          </a:p>
        </p:txBody>
      </p:sp>
      <p:sp>
        <p:nvSpPr>
          <p:cNvPr id="77" name="椭圆 19">
            <a:extLst>
              <a:ext uri="{FF2B5EF4-FFF2-40B4-BE49-F238E27FC236}">
                <a16:creationId xmlns="" xmlns:a16="http://schemas.microsoft.com/office/drawing/2014/main" id="{C6E7ED5C-EC5C-6E4E-8E19-1A01667AFBB7}"/>
              </a:ext>
            </a:extLst>
          </p:cNvPr>
          <p:cNvSpPr/>
          <p:nvPr/>
        </p:nvSpPr>
        <p:spPr>
          <a:xfrm>
            <a:off x="1820981" y="4845383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242561"/>
              <a:satOff val="-13988"/>
              <a:lumOff val="1438"/>
              <a:alphaOff val="0"/>
            </a:schemeClr>
          </a:fillRef>
          <a:effectRef idx="0">
            <a:schemeClr val="accent2">
              <a:alpha val="50000"/>
              <a:hueOff val="-242561"/>
              <a:satOff val="-13988"/>
              <a:lumOff val="1438"/>
              <a:alphaOff val="0"/>
            </a:schemeClr>
          </a:effectRef>
          <a:fontRef idx="minor">
            <a:schemeClr val="tx1"/>
          </a:fontRef>
        </p:style>
      </p:sp>
      <p:sp>
        <p:nvSpPr>
          <p:cNvPr id="78" name="椭圆 4">
            <a:extLst>
              <a:ext uri="{FF2B5EF4-FFF2-40B4-BE49-F238E27FC236}">
                <a16:creationId xmlns="" xmlns:a16="http://schemas.microsoft.com/office/drawing/2014/main" id="{5A8DCFF0-FAB0-9A48-98CE-31880CD85550}"/>
              </a:ext>
            </a:extLst>
          </p:cNvPr>
          <p:cNvSpPr/>
          <p:nvPr/>
        </p:nvSpPr>
        <p:spPr>
          <a:xfrm>
            <a:off x="2016196" y="5046332"/>
            <a:ext cx="942585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Virtual Reality</a:t>
            </a:r>
          </a:p>
        </p:txBody>
      </p:sp>
      <p:sp>
        <p:nvSpPr>
          <p:cNvPr id="79" name="椭圆 25">
            <a:extLst>
              <a:ext uri="{FF2B5EF4-FFF2-40B4-BE49-F238E27FC236}">
                <a16:creationId xmlns="" xmlns:a16="http://schemas.microsoft.com/office/drawing/2014/main" id="{1A7E8B21-F9BB-6948-9008-EBD2BDD9FCA2}"/>
              </a:ext>
            </a:extLst>
          </p:cNvPr>
          <p:cNvSpPr/>
          <p:nvPr/>
        </p:nvSpPr>
        <p:spPr>
          <a:xfrm>
            <a:off x="7817499" y="4854385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0" name="椭圆 4">
            <a:extLst>
              <a:ext uri="{FF2B5EF4-FFF2-40B4-BE49-F238E27FC236}">
                <a16:creationId xmlns="" xmlns:a16="http://schemas.microsoft.com/office/drawing/2014/main" id="{598B8510-1EF3-C441-B0D1-B6F96FF224B4}"/>
              </a:ext>
            </a:extLst>
          </p:cNvPr>
          <p:cNvSpPr/>
          <p:nvPr/>
        </p:nvSpPr>
        <p:spPr>
          <a:xfrm>
            <a:off x="7824999" y="5055334"/>
            <a:ext cx="131801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Clean Energy</a:t>
            </a:r>
          </a:p>
        </p:txBody>
      </p:sp>
      <p:sp>
        <p:nvSpPr>
          <p:cNvPr id="81" name="椭圆 10">
            <a:extLst>
              <a:ext uri="{FF2B5EF4-FFF2-40B4-BE49-F238E27FC236}">
                <a16:creationId xmlns="" xmlns:a16="http://schemas.microsoft.com/office/drawing/2014/main" id="{BA283AD1-7B2F-754C-9C43-3D86AC13C03C}"/>
              </a:ext>
            </a:extLst>
          </p:cNvPr>
          <p:cNvSpPr/>
          <p:nvPr/>
        </p:nvSpPr>
        <p:spPr>
          <a:xfrm>
            <a:off x="3071647" y="4832917"/>
            <a:ext cx="1333016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82" name="椭圆 4">
            <a:extLst>
              <a:ext uri="{FF2B5EF4-FFF2-40B4-BE49-F238E27FC236}">
                <a16:creationId xmlns="" xmlns:a16="http://schemas.microsoft.com/office/drawing/2014/main" id="{45DDA6BE-1104-E742-BF1C-7FF40A7B12E0}"/>
              </a:ext>
            </a:extLst>
          </p:cNvPr>
          <p:cNvSpPr/>
          <p:nvPr/>
        </p:nvSpPr>
        <p:spPr>
          <a:xfrm>
            <a:off x="3223649" y="5033866"/>
            <a:ext cx="1029012" cy="97027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Fusion Energy</a:t>
            </a:r>
          </a:p>
        </p:txBody>
      </p:sp>
      <p:sp>
        <p:nvSpPr>
          <p:cNvPr id="83" name="椭圆 25">
            <a:extLst>
              <a:ext uri="{FF2B5EF4-FFF2-40B4-BE49-F238E27FC236}">
                <a16:creationId xmlns="" xmlns:a16="http://schemas.microsoft.com/office/drawing/2014/main" id="{3C209C69-85B3-744A-9728-C4C91771C2ED}"/>
              </a:ext>
            </a:extLst>
          </p:cNvPr>
          <p:cNvSpPr/>
          <p:nvPr/>
        </p:nvSpPr>
        <p:spPr>
          <a:xfrm>
            <a:off x="9117656" y="4845382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4" name="椭圆 4">
            <a:extLst>
              <a:ext uri="{FF2B5EF4-FFF2-40B4-BE49-F238E27FC236}">
                <a16:creationId xmlns="" xmlns:a16="http://schemas.microsoft.com/office/drawing/2014/main" id="{F3C7286F-5AC7-1E4E-A10E-FB8E60AD9615}"/>
              </a:ext>
            </a:extLst>
          </p:cNvPr>
          <p:cNvSpPr/>
          <p:nvPr/>
        </p:nvSpPr>
        <p:spPr>
          <a:xfrm>
            <a:off x="9083581" y="5046331"/>
            <a:ext cx="140116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Climate 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5" name="椭圆 13">
            <a:extLst>
              <a:ext uri="{FF2B5EF4-FFF2-40B4-BE49-F238E27FC236}">
                <a16:creationId xmlns="" xmlns:a16="http://schemas.microsoft.com/office/drawing/2014/main" id="{7CA78EBA-73A2-954D-AEBB-3791CDF887C6}"/>
              </a:ext>
            </a:extLst>
          </p:cNvPr>
          <p:cNvSpPr/>
          <p:nvPr/>
        </p:nvSpPr>
        <p:spPr>
          <a:xfrm>
            <a:off x="6083912" y="3662624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86" name="椭圆 4">
            <a:extLst>
              <a:ext uri="{FF2B5EF4-FFF2-40B4-BE49-F238E27FC236}">
                <a16:creationId xmlns="" xmlns:a16="http://schemas.microsoft.com/office/drawing/2014/main" id="{D2AD0F36-F437-8245-8532-3C85DE200044}"/>
              </a:ext>
            </a:extLst>
          </p:cNvPr>
          <p:cNvSpPr/>
          <p:nvPr/>
        </p:nvSpPr>
        <p:spPr>
          <a:xfrm>
            <a:off x="6062182" y="3863573"/>
            <a:ext cx="137647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Urban Infrastructure</a:t>
            </a:r>
          </a:p>
        </p:txBody>
      </p:sp>
      <p:sp>
        <p:nvSpPr>
          <p:cNvPr id="87" name="椭圆 25">
            <a:extLst>
              <a:ext uri="{FF2B5EF4-FFF2-40B4-BE49-F238E27FC236}">
                <a16:creationId xmlns="" xmlns:a16="http://schemas.microsoft.com/office/drawing/2014/main" id="{93AAC506-7EF0-F14E-97CD-FEF189795DCF}"/>
              </a:ext>
            </a:extLst>
          </p:cNvPr>
          <p:cNvSpPr/>
          <p:nvPr/>
        </p:nvSpPr>
        <p:spPr>
          <a:xfrm>
            <a:off x="9102664" y="3627308"/>
            <a:ext cx="1333016" cy="1372168"/>
          </a:xfrm>
          <a:prstGeom prst="ellipse">
            <a:avLst/>
          </a:prstGeom>
          <a:solidFill>
            <a:schemeClr val="bg1">
              <a:lumMod val="50000"/>
              <a:alpha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1212803"/>
              <a:satOff val="-69940"/>
              <a:lumOff val="7190"/>
              <a:alphaOff val="0"/>
            </a:schemeClr>
          </a:fillRef>
          <a:effectRef idx="0">
            <a:schemeClr val="accent2">
              <a:alpha val="50000"/>
              <a:hueOff val="-1212803"/>
              <a:satOff val="-69940"/>
              <a:lumOff val="7190"/>
              <a:alphaOff val="0"/>
            </a:schemeClr>
          </a:effectRef>
          <a:fontRef idx="minor">
            <a:schemeClr val="tx1"/>
          </a:fontRef>
        </p:style>
      </p:sp>
      <p:sp>
        <p:nvSpPr>
          <p:cNvPr id="88" name="椭圆 4">
            <a:extLst>
              <a:ext uri="{FF2B5EF4-FFF2-40B4-BE49-F238E27FC236}">
                <a16:creationId xmlns="" xmlns:a16="http://schemas.microsoft.com/office/drawing/2014/main" id="{84D7BF58-2286-214C-A6A9-BDD411189A03}"/>
              </a:ext>
            </a:extLst>
          </p:cNvPr>
          <p:cNvSpPr/>
          <p:nvPr/>
        </p:nvSpPr>
        <p:spPr>
          <a:xfrm>
            <a:off x="9087672" y="3828257"/>
            <a:ext cx="136300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Sustainable Communities</a:t>
            </a:r>
          </a:p>
        </p:txBody>
      </p:sp>
      <p:sp>
        <p:nvSpPr>
          <p:cNvPr id="89" name="椭圆 10">
            <a:extLst>
              <a:ext uri="{FF2B5EF4-FFF2-40B4-BE49-F238E27FC236}">
                <a16:creationId xmlns="" xmlns:a16="http://schemas.microsoft.com/office/drawing/2014/main" id="{67034598-0FED-A746-96D6-6131D5272F15}"/>
              </a:ext>
            </a:extLst>
          </p:cNvPr>
          <p:cNvSpPr/>
          <p:nvPr/>
        </p:nvSpPr>
        <p:spPr>
          <a:xfrm>
            <a:off x="3076702" y="3578327"/>
            <a:ext cx="1333017" cy="1372168"/>
          </a:xfrm>
          <a:prstGeom prst="ellipse">
            <a:avLst/>
          </a:prstGeom>
          <a:solidFill>
            <a:srgbClr val="57068C">
              <a:alpha val="75000"/>
            </a:srgb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485121"/>
              <a:satOff val="-27976"/>
              <a:lumOff val="2876"/>
              <a:alphaOff val="0"/>
            </a:schemeClr>
          </a:fillRef>
          <a:effectRef idx="0">
            <a:schemeClr val="accent2">
              <a:alpha val="50000"/>
              <a:hueOff val="-485121"/>
              <a:satOff val="-27976"/>
              <a:lumOff val="2876"/>
              <a:alphaOff val="0"/>
            </a:schemeClr>
          </a:effectRef>
          <a:fontRef idx="minor">
            <a:schemeClr val="tx1"/>
          </a:fontRef>
        </p:style>
      </p:sp>
      <p:sp>
        <p:nvSpPr>
          <p:cNvPr id="90" name="椭圆 4">
            <a:extLst>
              <a:ext uri="{FF2B5EF4-FFF2-40B4-BE49-F238E27FC236}">
                <a16:creationId xmlns="" xmlns:a16="http://schemas.microsoft.com/office/drawing/2014/main" id="{C39771E4-309B-C344-A754-1AA0A9DB922E}"/>
              </a:ext>
            </a:extLst>
          </p:cNvPr>
          <p:cNvSpPr/>
          <p:nvPr/>
        </p:nvSpPr>
        <p:spPr>
          <a:xfrm>
            <a:off x="3041154" y="3779277"/>
            <a:ext cx="1404112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kern="12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Artificial Intelligence</a:t>
            </a:r>
          </a:p>
        </p:txBody>
      </p:sp>
      <p:sp>
        <p:nvSpPr>
          <p:cNvPr id="91" name="椭圆 22">
            <a:extLst>
              <a:ext uri="{FF2B5EF4-FFF2-40B4-BE49-F238E27FC236}">
                <a16:creationId xmlns="" xmlns:a16="http://schemas.microsoft.com/office/drawing/2014/main" id="{A33C4F65-7BEA-DA4B-A136-D273E3657364}"/>
              </a:ext>
            </a:extLst>
          </p:cNvPr>
          <p:cNvSpPr/>
          <p:nvPr/>
        </p:nvSpPr>
        <p:spPr>
          <a:xfrm>
            <a:off x="4853434" y="4854385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727682"/>
              <a:satOff val="-41964"/>
              <a:lumOff val="4314"/>
              <a:alphaOff val="0"/>
            </a:schemeClr>
          </a:fillRef>
          <a:effectRef idx="0">
            <a:schemeClr val="accent2">
              <a:alpha val="50000"/>
              <a:hueOff val="-727682"/>
              <a:satOff val="-41964"/>
              <a:lumOff val="4314"/>
              <a:alphaOff val="0"/>
            </a:schemeClr>
          </a:effectRef>
          <a:fontRef idx="minor">
            <a:schemeClr val="tx1"/>
          </a:fontRef>
        </p:style>
      </p:sp>
      <p:sp>
        <p:nvSpPr>
          <p:cNvPr id="92" name="椭圆 4">
            <a:extLst>
              <a:ext uri="{FF2B5EF4-FFF2-40B4-BE49-F238E27FC236}">
                <a16:creationId xmlns="" xmlns:a16="http://schemas.microsoft.com/office/drawing/2014/main" id="{2649E46A-C272-0B46-AAB2-A8A4376FF387}"/>
              </a:ext>
            </a:extLst>
          </p:cNvPr>
          <p:cNvSpPr/>
          <p:nvPr/>
        </p:nvSpPr>
        <p:spPr>
          <a:xfrm>
            <a:off x="4957516" y="5055333"/>
            <a:ext cx="1124850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Human Computer Interaction</a:t>
            </a:r>
            <a:endParaRPr lang="en-US" sz="1600" kern="1200" dirty="0">
              <a:solidFill>
                <a:schemeClr val="bg1"/>
              </a:solidFill>
              <a:latin typeface="+mj-lt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3" name="椭圆 13">
            <a:extLst>
              <a:ext uri="{FF2B5EF4-FFF2-40B4-BE49-F238E27FC236}">
                <a16:creationId xmlns="" xmlns:a16="http://schemas.microsoft.com/office/drawing/2014/main" id="{72E6CAB3-C1C6-1F4A-9B5D-43794F3EA80F}"/>
              </a:ext>
            </a:extLst>
          </p:cNvPr>
          <p:cNvSpPr/>
          <p:nvPr/>
        </p:nvSpPr>
        <p:spPr>
          <a:xfrm>
            <a:off x="6075406" y="4873201"/>
            <a:ext cx="1333016" cy="1372168"/>
          </a:xfrm>
          <a:prstGeom prst="ellipse">
            <a:avLst/>
          </a:prstGeom>
          <a:solidFill>
            <a:schemeClr val="accent5">
              <a:lumMod val="75000"/>
              <a:alpha val="8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50000"/>
              <a:hueOff val="-970242"/>
              <a:satOff val="-55952"/>
              <a:lumOff val="5752"/>
              <a:alphaOff val="0"/>
            </a:schemeClr>
          </a:fillRef>
          <a:effectRef idx="0">
            <a:schemeClr val="accent2">
              <a:alpha val="50000"/>
              <a:hueOff val="-970242"/>
              <a:satOff val="-55952"/>
              <a:lumOff val="5752"/>
              <a:alphaOff val="0"/>
            </a:schemeClr>
          </a:effectRef>
          <a:fontRef idx="minor">
            <a:schemeClr val="tx1"/>
          </a:fontRef>
        </p:style>
      </p:sp>
      <p:sp>
        <p:nvSpPr>
          <p:cNvPr id="94" name="椭圆 4">
            <a:extLst>
              <a:ext uri="{FF2B5EF4-FFF2-40B4-BE49-F238E27FC236}">
                <a16:creationId xmlns="" xmlns:a16="http://schemas.microsoft.com/office/drawing/2014/main" id="{1B3EBC17-91F4-CA47-B057-4D957B5A461B}"/>
              </a:ext>
            </a:extLst>
          </p:cNvPr>
          <p:cNvSpPr/>
          <p:nvPr/>
        </p:nvSpPr>
        <p:spPr>
          <a:xfrm>
            <a:off x="6038796" y="5074150"/>
            <a:ext cx="1406236" cy="97027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  <p:txBody>
          <a:bodyPr spcFirstLastPara="0" vert="horz" wrap="square" lIns="72390" tIns="72390" rIns="72390" bIns="72390" numCol="1" spcCol="1270" anchor="ctr" anchorCtr="0">
            <a:noAutofit/>
          </a:bodyPr>
          <a:lstStyle/>
          <a:p>
            <a:pPr lvl="0" algn="ctr" defTabSz="844550">
              <a:lnSpc>
                <a:spcPct val="90000"/>
              </a:lnSpc>
              <a:spcAft>
                <a:spcPct val="35000"/>
              </a:spcAft>
            </a:pPr>
            <a:r>
              <a:rPr lang="en-US" sz="1600" dirty="0">
                <a:solidFill>
                  <a:schemeClr val="bg1"/>
                </a:solidFill>
                <a:latin typeface="+mj-lt"/>
                <a:ea typeface="Tahoma" panose="020B0604030504040204" pitchFamily="34" charset="0"/>
                <a:cs typeface="Tahoma" panose="020B0604030504040204" pitchFamily="34" charset="0"/>
              </a:rPr>
              <a:t>Quantum Computing</a:t>
            </a:r>
          </a:p>
        </p:txBody>
      </p:sp>
      <p:grpSp>
        <p:nvGrpSpPr>
          <p:cNvPr id="95" name="Group 94">
            <a:extLst>
              <a:ext uri="{FF2B5EF4-FFF2-40B4-BE49-F238E27FC236}">
                <a16:creationId xmlns="" xmlns:a16="http://schemas.microsoft.com/office/drawing/2014/main" id="{0BCD6682-C5C4-A742-96B8-5E4C5E18028F}"/>
              </a:ext>
            </a:extLst>
          </p:cNvPr>
          <p:cNvGrpSpPr/>
          <p:nvPr/>
        </p:nvGrpSpPr>
        <p:grpSpPr>
          <a:xfrm>
            <a:off x="4772182" y="2120382"/>
            <a:ext cx="2755608" cy="915730"/>
            <a:chOff x="340420" y="1691849"/>
            <a:chExt cx="3350868" cy="1113544"/>
          </a:xfrm>
        </p:grpSpPr>
        <p:pic>
          <p:nvPicPr>
            <p:cNvPr id="96" name="Picture 8" descr="Image result for nsf">
              <a:extLst>
                <a:ext uri="{FF2B5EF4-FFF2-40B4-BE49-F238E27FC236}">
                  <a16:creationId xmlns="" xmlns:a16="http://schemas.microsoft.com/office/drawing/2014/main" id="{18466EB7-6697-234F-90F6-5CC855D1E6D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420" y="1691849"/>
              <a:ext cx="1113544" cy="11135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7" name="Rectangle 96">
              <a:extLst>
                <a:ext uri="{FF2B5EF4-FFF2-40B4-BE49-F238E27FC236}">
                  <a16:creationId xmlns="" xmlns:a16="http://schemas.microsoft.com/office/drawing/2014/main" id="{E1C3199F-E75A-7544-B924-55D246F76B7E}"/>
                </a:ext>
              </a:extLst>
            </p:cNvPr>
            <p:cNvSpPr/>
            <p:nvPr/>
          </p:nvSpPr>
          <p:spPr>
            <a:xfrm>
              <a:off x="1335725" y="1893072"/>
              <a:ext cx="2355563" cy="7110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Ten Big Ideas for </a:t>
              </a:r>
              <a:b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</a:br>
              <a:r>
                <a:rPr lang="en-US" sz="1600" dirty="0">
                  <a:solidFill>
                    <a:schemeClr val="accent1">
                      <a:lumMod val="75000"/>
                    </a:schemeClr>
                  </a:solidFill>
                  <a:latin typeface="Georgia" panose="02040502050405020303" pitchFamily="18" charset="0"/>
                </a:rPr>
                <a:t>Future Investment</a:t>
              </a:r>
              <a:endParaRPr lang="en-US" sz="1600" b="0" i="0" dirty="0">
                <a:solidFill>
                  <a:schemeClr val="accent1">
                    <a:lumMod val="75000"/>
                  </a:schemeClr>
                </a:solidFill>
                <a:effectLst/>
                <a:latin typeface="Georgia" panose="02040502050405020303" pitchFamily="18" charset="0"/>
              </a:endParaRPr>
            </a:p>
          </p:txBody>
        </p:sp>
      </p:grpSp>
      <p:pic>
        <p:nvPicPr>
          <p:cNvPr id="98" name="Picture 8" descr="Image result for united nations">
            <a:extLst>
              <a:ext uri="{FF2B5EF4-FFF2-40B4-BE49-F238E27FC236}">
                <a16:creationId xmlns="" xmlns:a16="http://schemas.microsoft.com/office/drawing/2014/main" id="{50E5B44B-56AD-174E-A535-56E3FE486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938" y="2326032"/>
            <a:ext cx="2617742" cy="5883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9" name="Picture 98">
            <a:extLst>
              <a:ext uri="{FF2B5EF4-FFF2-40B4-BE49-F238E27FC236}">
                <a16:creationId xmlns="" xmlns:a16="http://schemas.microsoft.com/office/drawing/2014/main" id="{760C135A-CDEF-634A-9674-8A72259B85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16"/>
          <a:stretch/>
        </p:blipFill>
        <p:spPr>
          <a:xfrm>
            <a:off x="2560739" y="2513045"/>
            <a:ext cx="1863957" cy="381528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42" name="Picture 4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/>
      <p:bldP spid="74" grpId="0"/>
      <p:bldP spid="76" grpId="0"/>
      <p:bldP spid="78" grpId="0"/>
      <p:bldP spid="80" grpId="0"/>
      <p:bldP spid="82" grpId="0"/>
      <p:bldP spid="84" grpId="0"/>
      <p:bldP spid="86" grpId="0"/>
      <p:bldP spid="88" grpId="0"/>
      <p:bldP spid="90" grpId="0"/>
      <p:bldP spid="92" grpId="0"/>
      <p:bldP spid="9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4297647" y="295702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i</a:t>
            </a:r>
            <a:r>
              <a:rPr lang="en-US" altLang="en-US" sz="6500" baseline="30000" dirty="0" smtClean="0">
                <a:latin typeface="Gotham Medium" panose="02000604030000020004" pitchFamily="50" charset="0"/>
                <a:cs typeface="Tahoma" pitchFamily="34" charset="0"/>
              </a:rPr>
              <a:t>2</a:t>
            </a:r>
            <a:r>
              <a:rPr lang="en-US" altLang="en-US" sz="6500" dirty="0" smtClean="0">
                <a:latin typeface="Gotham Medium" panose="02000604030000020004" pitchFamily="50" charset="0"/>
                <a:cs typeface="Tahoma" pitchFamily="34" charset="0"/>
              </a:rPr>
              <a:t>e</a:t>
            </a:r>
            <a:endParaRPr lang="en-US" altLang="en-US" sz="6500" dirty="0">
              <a:latin typeface="Gotham Medium" panose="02000604030000020004" pitchFamily="50" charset="0"/>
              <a:cs typeface="Tahoma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3FC72063-D5ED-F04C-852E-449D7F5A0B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69515"/>
            <a:ext cx="7467081" cy="5740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61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SKILLSETS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27903" y="1883152"/>
            <a:ext cx="7933038" cy="40780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Software and programming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Design and reverse engineering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Quality control and improvement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Forces and motion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3D modeling and 3D printing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Energy production and electrical circuits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Stress and strain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Conductors and insulators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93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MINDSETS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ECB7F24D-332B-304D-911B-E38FEB43E1D5}"/>
              </a:ext>
            </a:extLst>
          </p:cNvPr>
          <p:cNvSpPr/>
          <p:nvPr/>
        </p:nvSpPr>
        <p:spPr>
          <a:xfrm>
            <a:off x="889687" y="2137067"/>
            <a:ext cx="7933038" cy="35702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Working in teams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Giving public presentations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Writing technical reports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Building a resume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Managing projects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Teaching yourself new material</a:t>
            </a:r>
          </a:p>
          <a:p>
            <a:pPr marL="457200" indent="-45720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Applying ethics to your profession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1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Thank You</a:t>
            </a:r>
          </a:p>
        </p:txBody>
      </p:sp>
      <p:pic>
        <p:nvPicPr>
          <p:cNvPr id="1026" name="Picture 2" descr="Image result for looney toons the e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7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69332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6085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Entrepreneurial Mindset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800" dirty="0">
                <a:latin typeface="Proxima Nova Rg" panose="02000506030000020004" pitchFamily="2" charset="0"/>
              </a:rPr>
              <a:t>The Semester In Review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18535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844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25562" y="1607340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ENTREPREURIAL MINDSET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184525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677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4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WZHvRpuemgk">
            <a:extLst>
              <a:ext uri="{FF2B5EF4-FFF2-40B4-BE49-F238E27FC236}">
                <a16:creationId xmlns="" xmlns:a16="http://schemas.microsoft.com/office/drawing/2014/main" id="{63C93F6E-4C66-0644-B642-66ACEC8B10A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353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1264563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KERN ENTREPRENEURIAL ENGIEERING NETWORK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900DB541-77D0-7545-9DF2-159525325454}"/>
              </a:ext>
            </a:extLst>
          </p:cNvPr>
          <p:cNvSpPr/>
          <p:nvPr/>
        </p:nvSpPr>
        <p:spPr>
          <a:xfrm>
            <a:off x="1877905" y="2415777"/>
            <a:ext cx="9225785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KEEN mission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Curiosity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Connections</a:t>
            </a:r>
          </a:p>
          <a:p>
            <a:pPr marL="742950" lvl="1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Creating value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altLang="en-US" sz="2800" dirty="0">
                <a:latin typeface="Proxima Nova Rg" panose="02000506030000020004" pitchFamily="2" charset="77"/>
              </a:rPr>
              <a:t>Entrepreneurial mindset vs. entrepreneurship</a:t>
            </a:r>
          </a:p>
          <a:p>
            <a:pPr marL="285750" indent="-285750">
              <a:spcBef>
                <a:spcPts val="6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altLang="en-US" sz="2800" dirty="0">
              <a:latin typeface="Proxima Nova Rg" panose="02000506030000020004" pitchFamily="2" charset="77"/>
            </a:endParaRP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“We help create entrepreneurs not companies.” </a:t>
            </a:r>
          </a:p>
          <a:p>
            <a:pPr algn="ctr">
              <a:spcBef>
                <a:spcPts val="600"/>
              </a:spcBef>
            </a:pPr>
            <a:r>
              <a:rPr lang="en-US" altLang="en-US" sz="2000" i="1" dirty="0">
                <a:latin typeface="Proxima Nova Rg" panose="02000506030000020004" pitchFamily="2" charset="77"/>
              </a:rPr>
              <a:t>– Bill </a:t>
            </a:r>
            <a:r>
              <a:rPr lang="en-US" altLang="en-US" sz="2000" i="1" dirty="0" err="1">
                <a:latin typeface="Proxima Nova Rg" panose="02000506030000020004" pitchFamily="2" charset="77"/>
              </a:rPr>
              <a:t>Aulet</a:t>
            </a:r>
            <a:r>
              <a:rPr lang="en-US" altLang="en-US" sz="2000" i="1" dirty="0">
                <a:latin typeface="Proxima Nova Rg" panose="02000506030000020004" pitchFamily="2" charset="77"/>
              </a:rPr>
              <a:t>, Managing Director, The Martin Trust Center for MIT Entrepreneurship</a:t>
            </a:r>
            <a:r>
              <a:rPr lang="en-US" altLang="en-US" sz="2000" dirty="0">
                <a:latin typeface="Proxima Nova Rg" panose="02000506030000020004" pitchFamily="2" charset="77"/>
              </a:rPr>
              <a:t> </a:t>
            </a:r>
          </a:p>
        </p:txBody>
      </p:sp>
      <p:pic>
        <p:nvPicPr>
          <p:cNvPr id="14" name="Picture 2" descr="Image result for keen engineering">
            <a:extLst>
              <a:ext uri="{FF2B5EF4-FFF2-40B4-BE49-F238E27FC236}">
                <a16:creationId xmlns="" xmlns:a16="http://schemas.microsoft.com/office/drawing/2014/main" id="{5892131D-435B-8741-9722-EC768573CD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878" y="2291796"/>
            <a:ext cx="3440107" cy="1892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7" y="583477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ENTREPRENEURIAL MINDSET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C41DB5B2-D7FA-D844-8773-3253AA0011E7}"/>
              </a:ext>
            </a:extLst>
          </p:cNvPr>
          <p:cNvSpPr/>
          <p:nvPr/>
        </p:nvSpPr>
        <p:spPr>
          <a:xfrm>
            <a:off x="564107" y="1631974"/>
            <a:ext cx="11483036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Curiosity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DEMONSTRATE</a:t>
            </a:r>
            <a:r>
              <a:rPr lang="en-US" altLang="en-US" sz="2700" dirty="0">
                <a:latin typeface="Proxima Nova Rg" panose="02000506030000020004" pitchFamily="2" charset="77"/>
              </a:rPr>
              <a:t> constant curiosity about our changing world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EXPLORE</a:t>
            </a:r>
            <a:r>
              <a:rPr lang="en-US" altLang="en-US" sz="2700" dirty="0">
                <a:latin typeface="Proxima Nova Rg" panose="02000506030000020004" pitchFamily="2" charset="77"/>
              </a:rPr>
              <a:t> a contrarian view of accepted solutions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Connections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INTEGRATE</a:t>
            </a:r>
            <a:r>
              <a:rPr lang="en-US" altLang="en-US" sz="2700" dirty="0">
                <a:latin typeface="Proxima Nova Rg" panose="02000506030000020004" pitchFamily="2" charset="77"/>
              </a:rPr>
              <a:t> information from many sources to gain insight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ASSESS</a:t>
            </a:r>
            <a:r>
              <a:rPr lang="en-US" altLang="en-US" sz="2700" dirty="0">
                <a:latin typeface="Proxima Nova Rg" panose="02000506030000020004" pitchFamily="2" charset="77"/>
              </a:rPr>
              <a:t> and </a:t>
            </a:r>
            <a:r>
              <a:rPr lang="en-US" alt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MANAGE RISK</a:t>
            </a:r>
          </a:p>
          <a:p>
            <a:pPr>
              <a:spcBef>
                <a:spcPts val="600"/>
              </a:spcBef>
            </a:pPr>
            <a:r>
              <a:rPr lang="en-US" altLang="en-US" sz="2700" dirty="0">
                <a:solidFill>
                  <a:schemeClr val="accent6"/>
                </a:solidFill>
                <a:latin typeface="Proxima Nova Lt" panose="02000506030000020004" pitchFamily="2" charset="77"/>
              </a:rPr>
              <a:t>Creating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IDENTIFY</a:t>
            </a:r>
            <a:r>
              <a:rPr lang="en-US" sz="2700" dirty="0">
                <a:latin typeface="Proxima Nova Rg" panose="02000506030000020004" pitchFamily="2" charset="77"/>
              </a:rPr>
              <a:t> unexpected opportunities to create extraordinary value</a:t>
            </a:r>
          </a:p>
          <a:p>
            <a:pPr marL="1371600" lvl="2" indent="-457200">
              <a:spcBef>
                <a:spcPts val="600"/>
              </a:spcBef>
              <a:spcAft>
                <a:spcPts val="0"/>
              </a:spcAft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US" sz="2700" dirty="0">
                <a:solidFill>
                  <a:schemeClr val="accent2"/>
                </a:solidFill>
                <a:latin typeface="Proxima Nova Lt" panose="02000506030000020004" charset="0"/>
              </a:rPr>
              <a:t>PERSIST</a:t>
            </a:r>
            <a:r>
              <a:rPr lang="en-US" sz="2700" dirty="0">
                <a:latin typeface="Proxima Nova Rg" panose="02000506030000020004" pitchFamily="2" charset="77"/>
              </a:rPr>
              <a:t> through and learn from failure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996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82444" y="632724"/>
            <a:ext cx="11827112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>
                <a:latin typeface="Gotham Medium" panose="02000604030000020004" pitchFamily="50" charset="0"/>
              </a:rPr>
              <a:t>ACTIVITY - 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202FF89-9A4D-5645-BC72-11CE04F37D1F}"/>
              </a:ext>
            </a:extLst>
          </p:cNvPr>
          <p:cNvSpPr txBox="1"/>
          <p:nvPr/>
        </p:nvSpPr>
        <p:spPr>
          <a:xfrm>
            <a:off x="576385" y="1993589"/>
            <a:ext cx="110392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Imagine you own a Boeing 707 airplane and you have all the money in the world to spend on the airplane. </a:t>
            </a:r>
          </a:p>
          <a:p>
            <a:pPr algn="ctr" defTabSz="3429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/>
            </a:r>
            <a:b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</a:br>
            <a:r>
              <a:rPr lang="en-US" sz="4800" dirty="0" smtClean="0">
                <a:solidFill>
                  <a:srgbClr val="57068C"/>
                </a:solidFill>
                <a:latin typeface="Proxima Nova Lt" panose="02000506030000020004" pitchFamily="2" charset="77"/>
              </a:rPr>
              <a:t>What </a:t>
            </a:r>
            <a:r>
              <a:rPr lang="en-US" sz="4800" dirty="0">
                <a:solidFill>
                  <a:srgbClr val="57068C"/>
                </a:solidFill>
                <a:latin typeface="Proxima Nova Lt" panose="02000506030000020004" pitchFamily="2" charset="77"/>
              </a:rPr>
              <a:t>would you do with the airplane?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067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8941" y="6291081"/>
            <a:ext cx="1519822" cy="585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025D5CB-064A-DB4F-88B5-47EE71A2832A}"/>
              </a:ext>
            </a:extLst>
          </p:cNvPr>
          <p:cNvSpPr txBox="1"/>
          <p:nvPr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8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  <p:pic>
        <p:nvPicPr>
          <p:cNvPr id="12" name="1yqeSPzduqI">
            <a:extLst>
              <a:ext uri="{FF2B5EF4-FFF2-40B4-BE49-F238E27FC236}">
                <a16:creationId xmlns="" xmlns:a16="http://schemas.microsoft.com/office/drawing/2014/main" id="{6407A010-838C-FF47-AF30-F681C6BE3102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40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="" xmlns:a16="http://schemas.microsoft.com/office/drawing/2014/main" id="{73B0D1AC-0EDB-3544-88E6-5C87428C8D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98898" y="-877223"/>
            <a:ext cx="10140876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MINDSET</a:t>
            </a:r>
            <a:endParaRPr lang="en-US" sz="5400" dirty="0">
              <a:solidFill>
                <a:srgbClr val="57068C"/>
              </a:solidFill>
              <a:latin typeface="Gotham Medium" panose="02000604030000020004" pitchFamily="50" charset="0"/>
            </a:endParaRPr>
          </a:p>
        </p:txBody>
      </p:sp>
      <p:pic>
        <p:nvPicPr>
          <p:cNvPr id="13" name="Picture 2" descr="https://images-na.ssl-images-amazon.com/images/I/41tmqEUIbSL._SX329_BO1,204,203,200_.jpg">
            <a:extLst>
              <a:ext uri="{FF2B5EF4-FFF2-40B4-BE49-F238E27FC236}">
                <a16:creationId xmlns="" xmlns:a16="http://schemas.microsoft.com/office/drawing/2014/main" id="{50729E85-7B24-8C46-A5D1-F27382CA62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369" y="2416792"/>
            <a:ext cx="2452925" cy="3697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the inventor out for blood movie">
            <a:extLst>
              <a:ext uri="{FF2B5EF4-FFF2-40B4-BE49-F238E27FC236}">
                <a16:creationId xmlns="" xmlns:a16="http://schemas.microsoft.com/office/drawing/2014/main" id="{21C5707B-A9F8-FB4E-89CF-B45BF3690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517" y="2292811"/>
            <a:ext cx="2554133" cy="3821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8832" y="1454734"/>
            <a:ext cx="4821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57068C"/>
                </a:solidFill>
                <a:latin typeface="Gotham Medium" panose="02000604030000020004" pitchFamily="50" charset="0"/>
              </a:rPr>
              <a:t>THERANOS</a:t>
            </a:r>
            <a:endParaRPr lang="en-US" sz="4000" dirty="0">
              <a:latin typeface="Gotham Medium" panose="02000604030000020004" pitchFamily="5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CB8A47CF-AD35-44C5-826A-936C022CED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21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134</TotalTime>
  <Words>484</Words>
  <Application>Microsoft Office PowerPoint</Application>
  <PresentationFormat>Widescreen</PresentationFormat>
  <Paragraphs>116</Paragraphs>
  <Slides>20</Slides>
  <Notes>8</Notes>
  <HiddenSlides>0</HiddenSlides>
  <MMClips>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Tahoma</vt:lpstr>
      <vt:lpstr>Calibri</vt:lpstr>
      <vt:lpstr>Proxima Nova Rg</vt:lpstr>
      <vt:lpstr>MS PGothic</vt:lpstr>
      <vt:lpstr>MS PGothic</vt:lpstr>
      <vt:lpstr>Georgia</vt:lpstr>
      <vt:lpstr>Calibri Light</vt:lpstr>
      <vt:lpstr>Gotham Medium</vt:lpstr>
      <vt:lpstr>Proxima Nova Lt</vt:lpstr>
      <vt:lpstr>Arial</vt:lpstr>
      <vt:lpstr>Office Theme</vt:lpstr>
      <vt:lpstr>Custom Design</vt:lpstr>
      <vt:lpstr>RECITATION 12 </vt:lpstr>
      <vt:lpstr>AGENDA</vt:lpstr>
      <vt:lpstr>ENTREPREURIAL MINDSET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MINDSET</vt:lpstr>
      <vt:lpstr>QUESTIONS?</vt:lpstr>
      <vt:lpstr>SEMESTER IN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13</dc:title>
  <dc:creator>Diya</dc:creator>
  <cp:lastModifiedBy>Admin</cp:lastModifiedBy>
  <cp:revision>12</cp:revision>
  <dcterms:created xsi:type="dcterms:W3CDTF">2020-08-25T07:09:32Z</dcterms:created>
  <dcterms:modified xsi:type="dcterms:W3CDTF">2020-12-02T14:06:26Z</dcterms:modified>
  <cp:contentStatus/>
</cp:coreProperties>
</file>