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75" r:id="rId3"/>
    <p:sldId id="276" r:id="rId4"/>
    <p:sldId id="287" r:id="rId5"/>
    <p:sldId id="288" r:id="rId6"/>
    <p:sldId id="290" r:id="rId7"/>
    <p:sldId id="283" r:id="rId8"/>
    <p:sldId id="282" r:id="rId9"/>
    <p:sldId id="291" r:id="rId10"/>
    <p:sldId id="286" r:id="rId11"/>
    <p:sldId id="292" r:id="rId12"/>
    <p:sldId id="284" r:id="rId13"/>
    <p:sldId id="293" r:id="rId14"/>
    <p:sldId id="294" r:id="rId15"/>
    <p:sldId id="295" r:id="rId16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0" autoAdjust="0"/>
    <p:restoredTop sz="94660"/>
  </p:normalViewPr>
  <p:slideViewPr>
    <p:cSldViewPr snapToGrid="0" snapToObjects="1">
      <p:cViewPr>
        <p:scale>
          <a:sx n="71" d="100"/>
          <a:sy n="71" d="100"/>
        </p:scale>
        <p:origin x="-164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E9F073-A9B6-4D02-B4F8-6A00A1D4AC9E}" type="datetimeFigureOut">
              <a:rPr lang="en-US" altLang="en-US"/>
              <a:pPr>
                <a:defRPr/>
              </a:pPr>
              <a:t>1/25/2015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60F1AE-ECA7-41F0-9919-CCE967BF1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513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226731-3096-4F8E-B942-DF94AB7B7887}" type="datetimeFigureOut">
              <a:rPr lang="en-US" altLang="en-US"/>
              <a:pPr>
                <a:defRPr/>
              </a:pPr>
              <a:t>1/25/2015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E9870B-5AFD-4B0B-90D8-91F92F434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29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08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2266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E972-BF78-4724-A353-AC6D7EB7CBA8}" type="datetime1">
              <a:rPr lang="en-US" altLang="en-US"/>
              <a:pPr>
                <a:defRPr/>
              </a:pPr>
              <a:t>1/25/2015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27FC-C937-4FB4-B320-5501B9E27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76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5CDE-2CB5-4022-BC90-B5A790BC863D}" type="datetime1">
              <a:rPr lang="en-US" altLang="en-US"/>
              <a:pPr>
                <a:defRPr/>
              </a:pPr>
              <a:t>1/25/2015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E45CF-61AE-4587-8852-73C6458DA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54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EF516B-8D1D-4954-AA8F-A558EDB514A7}" type="datetime1">
              <a:rPr lang="en-US" altLang="en-US"/>
              <a:pPr>
                <a:defRPr/>
              </a:pPr>
              <a:t>1/25/2015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420256-187A-47FD-9947-2783907AD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1" r:id="rId3"/>
    <p:sldLayoutId id="2147483732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anual.eg.poly.edu/index.php/File:DNA2.gif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EG1003: Introduction to Engineering and Design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209675"/>
            <a:ext cx="8153400" cy="1219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Extraction and Gel Analysis of DNA</a:t>
            </a:r>
          </a:p>
        </p:txBody>
      </p:sp>
      <p:pic>
        <p:nvPicPr>
          <p:cNvPr id="5124" name="Picture 2" descr="Image:DNA2.gif">
            <a:hlinkClick r:id="rId2" tooltip="Image:DNA2.gif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981325"/>
            <a:ext cx="3314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Materials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36587" y="679792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Fruit sample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Non-iodized table salt (</a:t>
            </a:r>
            <a:r>
              <a:rPr lang="en-US" sz="2000" dirty="0" err="1">
                <a:solidFill>
                  <a:srgbClr val="000066"/>
                </a:solidFill>
                <a:latin typeface="Calibri"/>
                <a:cs typeface="Arial" charset="0"/>
              </a:rPr>
              <a:t>NaCl</a:t>
            </a: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Hand soap (clear, unscented)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95% isopropyl alcohol </a:t>
            </a:r>
            <a:r>
              <a:rPr lang="en-US" sz="2000">
                <a:solidFill>
                  <a:srgbClr val="000066"/>
                </a:solidFill>
                <a:latin typeface="Calibri"/>
                <a:cs typeface="Arial" charset="0"/>
              </a:rPr>
              <a:t>(</a:t>
            </a:r>
            <a:r>
              <a:rPr lang="en-US" sz="2000" smtClean="0">
                <a:solidFill>
                  <a:srgbClr val="000066"/>
                </a:solidFill>
                <a:latin typeface="Calibri"/>
                <a:cs typeface="Arial" charset="0"/>
              </a:rPr>
              <a:t>0°C</a:t>
            </a: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Distilled water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Strainer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Plastic cups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Ziploc bag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Lambda DNA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Restriction enzymes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Dye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Variable micropipette and tips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Precast </a:t>
            </a:r>
            <a:r>
              <a:rPr lang="en-US" sz="2000" dirty="0" err="1">
                <a:solidFill>
                  <a:srgbClr val="000066"/>
                </a:solidFill>
                <a:latin typeface="Calibri"/>
                <a:cs typeface="Arial" charset="0"/>
              </a:rPr>
              <a:t>agarose</a:t>
            </a: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 gel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Electrophoresis system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0066"/>
              </a:solidFill>
              <a:latin typeface="Calibri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0066"/>
              </a:solidFill>
              <a:latin typeface="Calibri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solidFill>
                  <a:srgbClr val="000066"/>
                </a:solidFill>
                <a:latin typeface="Calibri"/>
                <a:cs typeface="Arial" charset="0"/>
              </a:rPr>
              <a:t>Bioimaging</a:t>
            </a: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 system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solidFill>
                  <a:srgbClr val="000066"/>
                </a:solidFill>
                <a:latin typeface="Calibri"/>
                <a:cs typeface="Arial" charset="0"/>
              </a:rPr>
              <a:t>Biuret</a:t>
            </a: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 reagent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Benedict’s reagent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DNA sample containers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Disposable pipets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Incubator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solidFill>
                  <a:srgbClr val="000066"/>
                </a:solidFill>
                <a:latin typeface="Calibri"/>
                <a:cs typeface="Arial" charset="0"/>
              </a:rPr>
              <a:t>Microcentrifuge</a:t>
            </a: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 tub</a:t>
            </a:r>
            <a:r>
              <a:rPr lang="en-US" sz="2100" dirty="0">
                <a:solidFill>
                  <a:srgbClr val="000066"/>
                </a:solidFill>
                <a:latin typeface="Calibri"/>
                <a:cs typeface="Arial" charset="0"/>
              </a:rPr>
              <a:t>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100" dirty="0">
              <a:solidFill>
                <a:srgbClr val="000066"/>
              </a:solidFill>
              <a:latin typeface="Calibri"/>
              <a:cs typeface="Arial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073400"/>
            <a:ext cx="31908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7273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Experiment Design: A Guide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930275" y="933450"/>
            <a:ext cx="741362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Where is DNA?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What are the obstacles to get to DNA?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How to overcome these obstacles?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How to bring DNA molecules together?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How to take it out of the solution?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</a:rPr>
              <a:t>If we provide something it might be useful!!!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</a:rPr>
              <a:t>Use the background information presented; Think!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DNA Gel Analysis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493713" y="877888"/>
            <a:ext cx="78501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Gel Electrophoresis: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Move DNA molecules fragment through Agarose matrix using electric field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Negatively charged DNA migrates to positive side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DNA fragments separated by size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Smaller fragments go farther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Application: DNA fingerprinting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62263"/>
            <a:ext cx="274478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172200" y="4456113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Differentiating samples from 6 individuals.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Procedural Steps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914400"/>
            <a:ext cx="74136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Tahoma" panose="020B0604030504040204" pitchFamily="34" charset="0"/>
              </a:rPr>
              <a:t>DNA restriction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Tahoma" panose="020B0604030504040204" pitchFamily="34" charset="0"/>
              </a:rPr>
              <a:t>Gel Electrophoresis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Tahoma" panose="020B0604030504040204" pitchFamily="34" charset="0"/>
              </a:rPr>
              <a:t>DNA imaging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Homogenization of fruit sample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Disruption of membranes and walls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Precipitation of DNA</a:t>
            </a:r>
          </a:p>
          <a:p>
            <a:pPr marL="0" indent="0">
              <a:spcBef>
                <a:spcPts val="600"/>
              </a:spcBef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0" indent="0" algn="ctr">
              <a:spcBef>
                <a:spcPts val="1200"/>
              </a:spcBef>
              <a:defRPr/>
            </a:pPr>
            <a:r>
              <a:rPr lang="en-US" altLang="en-US" u="sng" dirty="0" smtClean="0">
                <a:solidFill>
                  <a:srgbClr val="FF0000"/>
                </a:solidFill>
                <a:latin typeface="Tahoma" panose="020B0604030504040204" pitchFamily="34" charset="0"/>
              </a:rPr>
              <a:t>Steps in red require TA assistance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49406" r="55208" b="6126"/>
          <a:stretch>
            <a:fillRect/>
          </a:stretch>
        </p:blipFill>
        <p:spPr bwMode="auto">
          <a:xfrm>
            <a:off x="6545263" y="914400"/>
            <a:ext cx="23717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Note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In biological labs there are long wait times within experimental procedures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Restriction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Gel electrophoresis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As a result many experiments are done at the same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 and Feedback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930275" y="877888"/>
            <a:ext cx="7413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Never let solution foam when or after adding soap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Once DNA is extracted, remember to rinse twice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After rinsing DNA, ask for TA assistance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Keep clear lab notes, have it scanned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Have a picture taken of your extracted DNA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Have a picture of the banding patterns on gel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Give improvements suggestions in lab report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Remember to include answers to questions asked in lab manual (YOUR ASSIGNMENT)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3108325"/>
            <a:ext cx="1905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93713" y="947738"/>
            <a:ext cx="7173912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Objectives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Background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Materials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Procedures: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Part 1: Restriction of Lambda DNA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Part 2: Gel Electrophoresis of Lambda DNA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Part 3 : DNA Extraction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Part 4: Chemical Tests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Closing and Feedback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/>
          <a:stretch>
            <a:fillRect/>
          </a:stretch>
        </p:blipFill>
        <p:spPr bwMode="auto">
          <a:xfrm>
            <a:off x="6469063" y="915988"/>
            <a:ext cx="24384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Restrict Lambda DNA and analyze by Gel Electrophoresis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Extract a sizable amount of DNA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Understand and use basic biochemical techniques: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DNA isolation method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Gel electrophoresis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Biochemical tests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Understand role of ingredients used in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Plant Cell Structure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2898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01725" y="979488"/>
            <a:ext cx="6946900" cy="4111625"/>
            <a:chOff x="457200" y="1066800"/>
            <a:chExt cx="8229600" cy="5791200"/>
          </a:xfrm>
        </p:grpSpPr>
        <p:pic>
          <p:nvPicPr>
            <p:cNvPr id="819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066800"/>
              <a:ext cx="8229600" cy="579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457200" y="2515718"/>
              <a:ext cx="1066313" cy="5321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695713" y="4494564"/>
              <a:ext cx="611201" cy="45837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Plant Cell Structure: The Nucleus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528638" y="911225"/>
            <a:ext cx="4884737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Nuclear envelope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2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Double layer of lipids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Protect DNA from </a:t>
            </a:r>
            <a:r>
              <a:rPr lang="en-US" altLang="en-US" sz="2200" dirty="0" err="1" smtClean="0">
                <a:solidFill>
                  <a:srgbClr val="000066"/>
                </a:solidFill>
                <a:latin typeface="Tahoma" panose="020B0604030504040204" pitchFamily="34" charset="0"/>
              </a:rPr>
              <a:t>DNAses</a:t>
            </a:r>
            <a:endParaRPr lang="en-US" altLang="en-US" sz="22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Chromatin 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Made of DNA and protein</a:t>
            </a:r>
          </a:p>
        </p:txBody>
      </p:sp>
      <p:grpSp>
        <p:nvGrpSpPr>
          <p:cNvPr id="9220" name="Group 13"/>
          <p:cNvGrpSpPr>
            <a:grpSpLocks/>
          </p:cNvGrpSpPr>
          <p:nvPr/>
        </p:nvGrpSpPr>
        <p:grpSpPr bwMode="auto">
          <a:xfrm>
            <a:off x="5657850" y="966788"/>
            <a:ext cx="2709863" cy="2227262"/>
            <a:chOff x="4648200" y="1600200"/>
            <a:chExt cx="4057126" cy="3162300"/>
          </a:xfrm>
        </p:grpSpPr>
        <p:pic>
          <p:nvPicPr>
            <p:cNvPr id="9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00200"/>
              <a:ext cx="4057126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5029200" y="3657600"/>
              <a:ext cx="914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53000" y="3200400"/>
              <a:ext cx="9144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9221" name="Group 33"/>
          <p:cNvGrpSpPr>
            <a:grpSpLocks/>
          </p:cNvGrpSpPr>
          <p:nvPr/>
        </p:nvGrpSpPr>
        <p:grpSpPr bwMode="auto">
          <a:xfrm>
            <a:off x="528638" y="3124200"/>
            <a:ext cx="4724400" cy="1905000"/>
            <a:chOff x="1828800" y="4724400"/>
            <a:chExt cx="4724400" cy="1905000"/>
          </a:xfrm>
        </p:grpSpPr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029200"/>
              <a:ext cx="354330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2514600" y="5681663"/>
              <a:ext cx="381000" cy="109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3276600" y="5943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4114800" y="5029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4610100" y="6134100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5486400" y="4953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Process 30"/>
            <p:cNvSpPr/>
            <p:nvPr/>
          </p:nvSpPr>
          <p:spPr>
            <a:xfrm>
              <a:off x="1828800" y="5715000"/>
              <a:ext cx="6858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prstClr val="black"/>
                  </a:solidFill>
                  <a:cs typeface="Arial" charset="0"/>
                </a:rPr>
                <a:t>cell</a:t>
              </a:r>
              <a:endParaRPr lang="en-US" sz="1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3352800" y="6388696"/>
              <a:ext cx="838200" cy="164504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nucleus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4419600" y="4724400"/>
              <a:ext cx="1143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chromatin</a:t>
              </a:r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5029200" y="6400800"/>
              <a:ext cx="12192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prstClr val="black"/>
                  </a:solidFill>
                </a:rPr>
                <a:t>chromosome</a:t>
              </a:r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5791200" y="4800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DNA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DNA Properties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801688" y="908050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Structure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Long polymer, double-helix shaped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Sugar-phosphate backbone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Phosphate group make DNA negatively charged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Polarity and solubility: </a:t>
            </a:r>
            <a:r>
              <a:rPr lang="en-US" altLang="en-US" dirty="0" smtClean="0">
                <a:solidFill>
                  <a:srgbClr val="FF0000"/>
                </a:solidFill>
                <a:latin typeface="Tahoma" panose="020B0604030504040204" pitchFamily="34" charset="0"/>
              </a:rPr>
              <a:t>“like dissolves like”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Most polar of all biopolymer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Soluble in polar solvent: water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Precipitated in non-polar solvent: alcohol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grpSp>
        <p:nvGrpSpPr>
          <p:cNvPr id="10244" name="Group 21"/>
          <p:cNvGrpSpPr>
            <a:grpSpLocks/>
          </p:cNvGrpSpPr>
          <p:nvPr/>
        </p:nvGrpSpPr>
        <p:grpSpPr bwMode="auto">
          <a:xfrm>
            <a:off x="5324475" y="877888"/>
            <a:ext cx="3733800" cy="1192212"/>
            <a:chOff x="3429000" y="1143000"/>
            <a:chExt cx="5410200" cy="1958469"/>
          </a:xfrm>
        </p:grpSpPr>
        <p:pic>
          <p:nvPicPr>
            <p:cNvPr id="1024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143000"/>
              <a:ext cx="27432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6" name="Group 19"/>
            <p:cNvGrpSpPr>
              <a:grpSpLocks/>
            </p:cNvGrpSpPr>
            <p:nvPr/>
          </p:nvGrpSpPr>
          <p:grpSpPr bwMode="auto">
            <a:xfrm>
              <a:off x="3429000" y="1371600"/>
              <a:ext cx="3657600" cy="609600"/>
              <a:chOff x="3429000" y="1371600"/>
              <a:chExt cx="3657600" cy="609600"/>
            </a:xfrm>
          </p:grpSpPr>
          <p:grpSp>
            <p:nvGrpSpPr>
              <p:cNvPr id="12" name="Group 9"/>
              <p:cNvGrpSpPr/>
              <p:nvPr/>
            </p:nvGrpSpPr>
            <p:grpSpPr>
              <a:xfrm rot="623819">
                <a:off x="5105400" y="1371600"/>
                <a:ext cx="1981200" cy="609600"/>
                <a:chOff x="4953000" y="1600200"/>
                <a:chExt cx="1981200" cy="6096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4953000" y="1600200"/>
                  <a:ext cx="1066800" cy="609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4953000" y="1981200"/>
                  <a:ext cx="1981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/>
              <p:cNvSpPr/>
              <p:nvPr/>
            </p:nvSpPr>
            <p:spPr>
              <a:xfrm>
                <a:off x="3429000" y="1447800"/>
                <a:ext cx="16764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prstClr val="black"/>
                    </a:solidFill>
                  </a:rPr>
                  <a:t>Helical backbone</a:t>
                </a:r>
              </a:p>
            </p:txBody>
          </p:sp>
        </p:grpSp>
        <p:grpSp>
          <p:nvGrpSpPr>
            <p:cNvPr id="10247" name="Group 20"/>
            <p:cNvGrpSpPr>
              <a:grpSpLocks/>
            </p:cNvGrpSpPr>
            <p:nvPr/>
          </p:nvGrpSpPr>
          <p:grpSpPr bwMode="auto">
            <a:xfrm>
              <a:off x="5928022" y="1925180"/>
              <a:ext cx="2072978" cy="1176289"/>
              <a:chOff x="5928022" y="1925180"/>
              <a:chExt cx="2072978" cy="1176289"/>
            </a:xfrm>
          </p:grpSpPr>
          <p:grpSp>
            <p:nvGrpSpPr>
              <p:cNvPr id="8" name="Group 18"/>
              <p:cNvGrpSpPr/>
              <p:nvPr/>
            </p:nvGrpSpPr>
            <p:grpSpPr>
              <a:xfrm>
                <a:off x="7010400" y="1925180"/>
                <a:ext cx="990600" cy="838200"/>
                <a:chOff x="7010400" y="1925180"/>
                <a:chExt cx="990600" cy="8382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rot="5400000" flipH="1" flipV="1">
                  <a:off x="6714723" y="2229980"/>
                  <a:ext cx="838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7010400" y="2209800"/>
                  <a:ext cx="990600" cy="457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Oval 8"/>
              <p:cNvSpPr/>
              <p:nvPr/>
            </p:nvSpPr>
            <p:spPr>
              <a:xfrm>
                <a:off x="5928022" y="2568069"/>
                <a:ext cx="1320101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prstClr val="black"/>
                    </a:solidFill>
                  </a:rPr>
                  <a:t>DNA strands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Soap Molecules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476250" y="1003300"/>
            <a:ext cx="8229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Head likes water (hydrophilic) hate fat (lipophobic)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Tail hate water (hydrophobic) likes fat (lipophilic)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Traps fats (lipids) and washes them away in water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747963"/>
            <a:ext cx="4762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Procedure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333375" y="895350"/>
            <a:ext cx="772636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General characteristics: 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Specificity : </a:t>
            </a:r>
            <a:r>
              <a:rPr lang="en-US" altLang="en-US" sz="2200" dirty="0" smtClean="0">
                <a:solidFill>
                  <a:srgbClr val="FF0000"/>
                </a:solidFill>
                <a:latin typeface="Tahoma" panose="020B0604030504040204" pitchFamily="34" charset="0"/>
              </a:rPr>
              <a:t>lock and key principle</a:t>
            </a:r>
          </a:p>
          <a:p>
            <a:pPr marL="13716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Enzyme is specific to </a:t>
            </a:r>
            <a:r>
              <a:rPr lang="en-US" altLang="en-US" sz="22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target molecule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Sensitivity to: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Temperature: </a:t>
            </a:r>
            <a:r>
              <a:rPr lang="en-US" altLang="en-US" sz="22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low activity at low or high temperature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 err="1" smtClean="0">
                <a:solidFill>
                  <a:srgbClr val="000066"/>
                </a:solidFill>
                <a:latin typeface="Tahoma" panose="020B0604030504040204" pitchFamily="34" charset="0"/>
              </a:rPr>
              <a:t>ph</a:t>
            </a: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: works within small range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Different types of enzymes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Restriction enzymes cut DNA at specific locations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Maximum activity at 37°C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895350"/>
            <a:ext cx="21939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Chemical Separation: Precipitation</a:t>
            </a:r>
          </a:p>
        </p:txBody>
      </p:sp>
      <p:sp>
        <p:nvSpPr>
          <p:cNvPr id="15363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31397" y="1237742"/>
            <a:ext cx="7413625" cy="3625850"/>
          </a:xfrm>
          <a:prstGeom prst="rect">
            <a:avLst/>
          </a:prstGeom>
          <a:blipFill rotWithShape="0">
            <a:blip r:embed="rId2"/>
            <a:stretch>
              <a:fillRect l="-1069" t="-134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5837</TotalTime>
  <Words>531</Words>
  <Application>Microsoft Office PowerPoint</Application>
  <PresentationFormat>On-screen Show (16:9)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NYU Schools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matthew</cp:lastModifiedBy>
  <cp:revision>52</cp:revision>
  <dcterms:created xsi:type="dcterms:W3CDTF">2013-09-03T13:03:01Z</dcterms:created>
  <dcterms:modified xsi:type="dcterms:W3CDTF">2015-01-25T19:28:16Z</dcterms:modified>
</cp:coreProperties>
</file>