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27"/>
  </p:notesMasterIdLst>
  <p:sldIdLst>
    <p:sldId id="298" r:id="rId3"/>
    <p:sldId id="258" r:id="rId4"/>
    <p:sldId id="299" r:id="rId5"/>
    <p:sldId id="302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03" r:id="rId15"/>
    <p:sldId id="327" r:id="rId16"/>
    <p:sldId id="328" r:id="rId17"/>
    <p:sldId id="329" r:id="rId18"/>
    <p:sldId id="300" r:id="rId19"/>
    <p:sldId id="330" r:id="rId20"/>
    <p:sldId id="304" r:id="rId21"/>
    <p:sldId id="305" r:id="rId22"/>
    <p:sldId id="331" r:id="rId23"/>
    <p:sldId id="334" r:id="rId24"/>
    <p:sldId id="306" r:id="rId25"/>
    <p:sldId id="264" r:id="rId26"/>
  </p:sldIdLst>
  <p:sldSz cx="12192000" cy="6858000"/>
  <p:notesSz cx="6858000" cy="9144000"/>
  <p:embeddedFontLst>
    <p:embeddedFont>
      <p:font typeface="Gotham Medium" pitchFamily="2" charset="0"/>
      <p:regular r:id="rId28"/>
      <p:italic r:id="rId29"/>
    </p:embeddedFont>
    <p:embeddedFont>
      <p:font typeface="Proxima Nova Lt" panose="020F0502020204030204" pitchFamily="34" charset="0"/>
      <p:regular r:id="rId30"/>
    </p:embeddedFont>
    <p:embeddedFont>
      <p:font typeface="Proxima Nova Rg" panose="020F0502020204030204" pitchFamily="34" charset="0"/>
      <p:regular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74" autoAdjust="0"/>
    <p:restoredTop sz="94699"/>
  </p:normalViewPr>
  <p:slideViewPr>
    <p:cSldViewPr snapToGrid="0">
      <p:cViewPr varScale="1">
        <p:scale>
          <a:sx n="103" d="100"/>
          <a:sy n="103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3/8/24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FE=Fundamental Engineering. The fundamental engineering exam is the first step to becoming a professional licensed engineer. These are a list of topic areas tested on the exam. Exams are based on engineering disciplines: civil, electrical &amp; computer, chemical and mechanical. Not all disciplines with involve all topics. Many students choose to take this exam their senior year while the material is still fresh in their minds.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45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I-squared-e culture can be seen throughout Tandon in multiple ways. The </a:t>
            </a:r>
            <a:r>
              <a:rPr lang="en-US" dirty="0" err="1"/>
              <a:t>MakerSpace</a:t>
            </a:r>
            <a:r>
              <a:rPr lang="en-US" dirty="0"/>
              <a:t> is a popular resource for students due to vast array of machines available. The </a:t>
            </a:r>
            <a:r>
              <a:rPr lang="en-US" dirty="0" err="1"/>
              <a:t>MakerSpace</a:t>
            </a:r>
            <a:r>
              <a:rPr lang="en-US" dirty="0"/>
              <a:t> also offers trainings and workshops to help you learn more about the equipment. From the very beginning of your academic career you take a project-based course – EG1003 Student competition teams such as Baja and Concrete Canoe teams offer even more project experience beyond coursework.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80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29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0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47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69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627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22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F9980FC-3F34-684D-B110-B3E92A236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932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F9980FC-3F34-684D-B110-B3E92A236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60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94EC714C-897E-E54C-8A81-15D372C8B6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3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Beyond being the reference sheet that is provided during the FE exam, the manual is also a  great quick reference for you as you continue through your academic career.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38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list of engineering departments here, at NYU Tandon. Tandon also has several other majors that are not engineering based degrees.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14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84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24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40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65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84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3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3/8/24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3/8/24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3/8/24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3/8/24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3/8/24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3/8/24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3/8/24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3/8/24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engineering.nyu.edu/engineer-tomorrow/communications-and-it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engineering.nyu.edu/engineer-tomorrow/sustainability-and-urban-systems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hyperlink" Target="https://futurelabs.nyc/program-variants/internships/" TargetMode="External"/><Relationship Id="rId4" Type="http://schemas.openxmlformats.org/officeDocument/2006/relationships/hyperlink" Target="https://makerspace.engineering.nyu.ed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emf"/><Relationship Id="rId7" Type="http://schemas.openxmlformats.org/officeDocument/2006/relationships/hyperlink" Target="http://entrepreneur.nyu.edu/funding-competition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emf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ngineering.nyu.edu/academics/support-services/undergraduate/study-abroad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www.nyu.edu/students/academic-services/undergraduate-advisement/unique-academic-opportunities/cross-school-minors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gineering.nyu.edu/academics/support-services/undergraduate/bsms-program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engineering.nyu.edu/academics/support-services/undergraduate/glass" TargetMode="External"/><Relationship Id="rId10" Type="http://schemas.openxmlformats.org/officeDocument/2006/relationships/image" Target="../media/image23.png"/><Relationship Id="rId4" Type="http://schemas.openxmlformats.org/officeDocument/2006/relationships/hyperlink" Target="https://engineering.nyu.edu/research/student-research" TargetMode="Externa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bulletin.engineering.nyu.edu/preview_program.php?catoid=13&amp;poid=4040&amp;returnto=1121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://bulletin.engineering.nyu.edu/preview_program.php?catoid=13&amp;poid=4037&amp;returnto=1118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ulletin.engineering.nyu.edu/preview_program.php?catoid=13&amp;poid=3865&amp;returnto=1118" TargetMode="External"/><Relationship Id="rId11" Type="http://schemas.openxmlformats.org/officeDocument/2006/relationships/image" Target="../media/image24.png"/><Relationship Id="rId5" Type="http://schemas.openxmlformats.org/officeDocument/2006/relationships/hyperlink" Target="https://engineering.nyu.edu/academics/departments/finance-and-risk-engineering/undergraduate-minor-finance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cas.nyu.edu/business/course-requirements/current-course-requirements.html#bsecon" TargetMode="External"/><Relationship Id="rId9" Type="http://schemas.openxmlformats.org/officeDocument/2006/relationships/hyperlink" Target="http://bulletin.engineering.nyu.edu/preview_program.php?catoid=15&amp;poid=4552&amp;hl=Minor&amp;returnto=search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3" Type="http://schemas.openxmlformats.org/officeDocument/2006/relationships/image" Target="../media/image1.emf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2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cees.org/exams/exam-preparation-materials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gineering.nyu.edu/engineer-tomorrow/health" TargetMode="Externa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RECITATION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EG1004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39A8A3-571A-5E46-A278-A84BEC19B38C}"/>
              </a:ext>
            </a:extLst>
          </p:cNvPr>
          <p:cNvSpPr/>
          <p:nvPr/>
        </p:nvSpPr>
        <p:spPr>
          <a:xfrm>
            <a:off x="564107" y="2395288"/>
            <a:ext cx="5570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Computer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Cybersecurity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Wireless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Artificial Intelligence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Data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Robotics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81C563-B1EE-F245-A962-7A9F88E186E6}"/>
              </a:ext>
            </a:extLst>
          </p:cNvPr>
          <p:cNvSpPr/>
          <p:nvPr/>
        </p:nvSpPr>
        <p:spPr>
          <a:xfrm>
            <a:off x="4712401" y="5523547"/>
            <a:ext cx="7119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4: Wireless data types courtesy of CNN</a:t>
            </a:r>
          </a:p>
        </p:txBody>
      </p:sp>
      <p:pic>
        <p:nvPicPr>
          <p:cNvPr id="13" name="Picture 2" descr="Image result for wireless 5g">
            <a:extLst>
              <a:ext uri="{FF2B5EF4-FFF2-40B4-BE49-F238E27FC236}">
                <a16:creationId xmlns:a16="http://schemas.microsoft.com/office/drawing/2014/main" id="{61A965DC-A614-BD4A-B349-D22811477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83" y="2408936"/>
            <a:ext cx="5261891" cy="2961501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E162CA1-4CEA-C24D-AF98-F77319518F8E}"/>
              </a:ext>
            </a:extLst>
          </p:cNvPr>
          <p:cNvGrpSpPr/>
          <p:nvPr/>
        </p:nvGrpSpPr>
        <p:grpSpPr>
          <a:xfrm>
            <a:off x="217166" y="5583319"/>
            <a:ext cx="2318587" cy="566411"/>
            <a:chOff x="83237" y="5681184"/>
            <a:chExt cx="2318587" cy="566411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76CB381-D3CB-D84B-8751-F3414A3D2B93}"/>
                </a:ext>
              </a:extLst>
            </p:cNvPr>
            <p:cNvSpPr/>
            <p:nvPr/>
          </p:nvSpPr>
          <p:spPr>
            <a:xfrm>
              <a:off x="83237" y="5681184"/>
              <a:ext cx="1660219" cy="56641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8" name="TextBox 17">
              <a:hlinkClick r:id="rId5"/>
              <a:extLst>
                <a:ext uri="{FF2B5EF4-FFF2-40B4-BE49-F238E27FC236}">
                  <a16:creationId xmlns:a16="http://schemas.microsoft.com/office/drawing/2014/main" id="{3C58CE65-C913-1D4C-9568-2D534CD98656}"/>
                </a:ext>
              </a:extLst>
            </p:cNvPr>
            <p:cNvSpPr txBox="1"/>
            <p:nvPr/>
          </p:nvSpPr>
          <p:spPr>
            <a:xfrm>
              <a:off x="83237" y="5726279"/>
              <a:ext cx="2318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roxima Nova Rg" panose="02000506030000020004" pitchFamily="2" charset="77"/>
                </a:rPr>
                <a:t>Learn More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1280426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TANDON SPECIALIZATION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solidFill>
                  <a:srgbClr val="57068C"/>
                </a:solidFill>
                <a:latin typeface="Gotham Medium" panose="02000604030000020004" pitchFamily="50" charset="0"/>
              </a:rPr>
              <a:t> </a:t>
            </a:r>
            <a:r>
              <a:rPr lang="en-US" sz="4000" dirty="0">
                <a:solidFill>
                  <a:srgbClr val="57068C"/>
                </a:solidFill>
                <a:latin typeface="Gotham Medium" panose="02000604030000020004" pitchFamily="50" charset="0"/>
              </a:rPr>
              <a:t>Information Technology &amp; Automation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6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39A8A3-571A-5E46-A278-A84BEC19B38C}"/>
              </a:ext>
            </a:extLst>
          </p:cNvPr>
          <p:cNvSpPr/>
          <p:nvPr/>
        </p:nvSpPr>
        <p:spPr>
          <a:xfrm>
            <a:off x="732265" y="2572302"/>
            <a:ext cx="5570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Environmental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Construction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Urban Informatics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Internet of Things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81C563-B1EE-F245-A962-7A9F88E186E6}"/>
              </a:ext>
            </a:extLst>
          </p:cNvPr>
          <p:cNvSpPr/>
          <p:nvPr/>
        </p:nvSpPr>
        <p:spPr>
          <a:xfrm>
            <a:off x="4976515" y="5503399"/>
            <a:ext cx="6741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5: Hudson Yards development plan courtesy of</a:t>
            </a:r>
            <a:br>
              <a:rPr lang="en-US" dirty="0">
                <a:latin typeface="Proxima Nova Rg" panose="02000506030000020004" pitchFamily="2" charset="77"/>
              </a:rPr>
            </a:br>
            <a:r>
              <a:rPr lang="en-US" dirty="0">
                <a:latin typeface="Proxima Nova Rg" panose="02000506030000020004" pitchFamily="2" charset="77"/>
              </a:rPr>
              <a:t> Hudson Yards NYC</a:t>
            </a:r>
          </a:p>
        </p:txBody>
      </p:sp>
      <p:pic>
        <p:nvPicPr>
          <p:cNvPr id="14" name="Picture 2" descr="http://content.related.com/HYImages/2014-11/V1-Master-Plan-Site.jpg">
            <a:extLst>
              <a:ext uri="{FF2B5EF4-FFF2-40B4-BE49-F238E27FC236}">
                <a16:creationId xmlns:a16="http://schemas.microsoft.com/office/drawing/2014/main" id="{CCBD555A-A692-6C4C-A7FD-6508160C9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55" y="2402032"/>
            <a:ext cx="5345559" cy="308998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3CC5B16-C462-3E40-93C6-747A83FF12D4}"/>
              </a:ext>
            </a:extLst>
          </p:cNvPr>
          <p:cNvGrpSpPr/>
          <p:nvPr/>
        </p:nvGrpSpPr>
        <p:grpSpPr>
          <a:xfrm>
            <a:off x="217166" y="5583319"/>
            <a:ext cx="2318587" cy="566411"/>
            <a:chOff x="83237" y="5681184"/>
            <a:chExt cx="2318587" cy="566411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E653558-AE1F-F942-9EF3-0AD8E6A628E5}"/>
                </a:ext>
              </a:extLst>
            </p:cNvPr>
            <p:cNvSpPr/>
            <p:nvPr/>
          </p:nvSpPr>
          <p:spPr>
            <a:xfrm>
              <a:off x="83237" y="5681184"/>
              <a:ext cx="1660219" cy="56641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9" name="TextBox 18">
              <a:hlinkClick r:id="rId5"/>
              <a:extLst>
                <a:ext uri="{FF2B5EF4-FFF2-40B4-BE49-F238E27FC236}">
                  <a16:creationId xmlns:a16="http://schemas.microsoft.com/office/drawing/2014/main" id="{BA18BF23-8158-BE46-AE87-3F942BB9861A}"/>
                </a:ext>
              </a:extLst>
            </p:cNvPr>
            <p:cNvSpPr txBox="1"/>
            <p:nvPr/>
          </p:nvSpPr>
          <p:spPr>
            <a:xfrm>
              <a:off x="83237" y="5726279"/>
              <a:ext cx="2318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roxima Nova Rg" panose="02000506030000020004" pitchFamily="2" charset="77"/>
                </a:rPr>
                <a:t>Learn More</a:t>
              </a: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1353683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TANDON SPECIALIZATION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solidFill>
                  <a:srgbClr val="57068C"/>
                </a:solidFill>
                <a:latin typeface="Gotham Medium" panose="02000604030000020004" pitchFamily="50" charset="0"/>
              </a:rPr>
              <a:t> </a:t>
            </a:r>
            <a:r>
              <a:rPr lang="en-US" sz="4000" dirty="0">
                <a:solidFill>
                  <a:srgbClr val="57068C"/>
                </a:solidFill>
                <a:latin typeface="Gotham Medium" panose="02000604030000020004" pitchFamily="50" charset="0"/>
              </a:rPr>
              <a:t>Urban Design &amp; Sustainability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21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267975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INNOVATION AND DESIGN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2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82240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PROJECT DEVELOPMENT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00655134-F006-8245-9FB1-7E74EE0AD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314" y="1794340"/>
            <a:ext cx="729283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Funding &amp; resources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Project-based courses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4"/>
              </a:rPr>
              <a:t>MakerSpace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5"/>
              </a:rPr>
              <a:t>Future Labs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Data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Urban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Digital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Veteran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altLang="en-US" dirty="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6FCAADC-A1E1-E045-B9B2-16811D2EF9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204" y="1828261"/>
            <a:ext cx="5338318" cy="3558878"/>
          </a:xfrm>
          <a:prstGeom prst="rect">
            <a:avLst/>
          </a:prstGeom>
          <a:ln w="38100"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FDF12E7-7AC6-6B4C-B123-B9A323EFC6A9}"/>
              </a:ext>
            </a:extLst>
          </p:cNvPr>
          <p:cNvSpPr/>
          <p:nvPr/>
        </p:nvSpPr>
        <p:spPr>
          <a:xfrm>
            <a:off x="4994836" y="5479078"/>
            <a:ext cx="7119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6: NYU Tandon </a:t>
            </a:r>
            <a:r>
              <a:rPr lang="en-US" dirty="0" err="1">
                <a:latin typeface="Proxima Nova Rg" panose="02000506030000020004" pitchFamily="2" charset="77"/>
              </a:rPr>
              <a:t>MakerSpace</a:t>
            </a:r>
            <a:r>
              <a:rPr lang="en-US" dirty="0">
                <a:latin typeface="Proxima Nova Rg" panose="02000506030000020004" pitchFamily="2" charset="77"/>
              </a:rPr>
              <a:t> courtesy of NYU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9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9341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dirty="0">
                <a:latin typeface="Gotham Medium" panose="02000604030000020004" pitchFamily="50" charset="0"/>
                <a:cs typeface="Tahoma" pitchFamily="34" charset="0"/>
              </a:rPr>
              <a:t>FUNDING &amp; SUPPORT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5CB106C6-C4B1-B248-964D-3D56727DF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56" y="1927273"/>
            <a:ext cx="5814942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Venture Competitions</a:t>
            </a:r>
          </a:p>
          <a:p>
            <a:pPr marL="917575"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Prototyping Fund</a:t>
            </a:r>
          </a:p>
          <a:p>
            <a:pPr marL="917575"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Proxima Nova Rg" panose="02000506030000020004" pitchFamily="2" charset="77"/>
              </a:rPr>
              <a:t>InnoVention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917575"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Green Grants</a:t>
            </a:r>
          </a:p>
          <a:p>
            <a:pPr marL="917575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Innovation Corps (I-Corps)</a:t>
            </a:r>
          </a:p>
          <a:p>
            <a:pPr marL="917575"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NYU Entrepreneurs Challenge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altLang="en-US" dirty="0">
              <a:solidFill>
                <a:srgbClr val="002060"/>
              </a:solidFill>
              <a:latin typeface="Tahoma" pitchFamily="34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</a:pPr>
            <a:endParaRPr lang="en-US" altLang="en-US" dirty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18" name="Picture 4" descr="http://entrepreneur.nyu.edu/wp-content/themes/nyu-theme/img/NYUEI_purplelogo.png">
            <a:extLst>
              <a:ext uri="{FF2B5EF4-FFF2-40B4-BE49-F238E27FC236}">
                <a16:creationId xmlns:a16="http://schemas.microsoft.com/office/drawing/2014/main" id="{EE105F60-712D-B347-BFAF-B41F1D5F0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43" y="4635905"/>
            <a:ext cx="4797538" cy="8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futurelabs.nyc/wp-content/uploads/2017/02/logo_update_3.png">
            <a:extLst>
              <a:ext uri="{FF2B5EF4-FFF2-40B4-BE49-F238E27FC236}">
                <a16:creationId xmlns:a16="http://schemas.microsoft.com/office/drawing/2014/main" id="{C36DCD88-201D-6844-8486-350733594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39" y="1764015"/>
            <a:ext cx="4382262" cy="154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MakerSpace">
            <a:extLst>
              <a:ext uri="{FF2B5EF4-FFF2-40B4-BE49-F238E27FC236}">
                <a16:creationId xmlns:a16="http://schemas.microsoft.com/office/drawing/2014/main" id="{F267C6E2-8B2E-A44B-B0F9-7AC52227A1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67"/>
          <a:stretch/>
        </p:blipFill>
        <p:spPr bwMode="auto">
          <a:xfrm>
            <a:off x="6597343" y="3429000"/>
            <a:ext cx="4587868" cy="96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283D157-6643-F641-935C-13A64E1AAC94}"/>
              </a:ext>
            </a:extLst>
          </p:cNvPr>
          <p:cNvGrpSpPr/>
          <p:nvPr/>
        </p:nvGrpSpPr>
        <p:grpSpPr>
          <a:xfrm>
            <a:off x="217166" y="5639964"/>
            <a:ext cx="2318587" cy="566411"/>
            <a:chOff x="83237" y="5681184"/>
            <a:chExt cx="2318587" cy="566411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E9E98B1A-02C4-9D4D-ACCF-CADC5B2A9417}"/>
                </a:ext>
              </a:extLst>
            </p:cNvPr>
            <p:cNvSpPr/>
            <p:nvPr/>
          </p:nvSpPr>
          <p:spPr>
            <a:xfrm>
              <a:off x="83237" y="5681184"/>
              <a:ext cx="1660219" cy="56641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24" name="TextBox 23">
              <a:hlinkClick r:id="rId7"/>
              <a:extLst>
                <a:ext uri="{FF2B5EF4-FFF2-40B4-BE49-F238E27FC236}">
                  <a16:creationId xmlns:a16="http://schemas.microsoft.com/office/drawing/2014/main" id="{A0F1AAF6-7990-014F-A8D6-893EEFFA2BA1}"/>
                </a:ext>
              </a:extLst>
            </p:cNvPr>
            <p:cNvSpPr txBox="1"/>
            <p:nvPr/>
          </p:nvSpPr>
          <p:spPr>
            <a:xfrm>
              <a:off x="83237" y="5726279"/>
              <a:ext cx="2318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roxima Nova Rg" panose="02000506030000020004" pitchFamily="2" charset="77"/>
                </a:rPr>
                <a:t>Learn More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3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37671" y="394579"/>
            <a:ext cx="11516657" cy="11966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PROJECT-BASED CURRICULUM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EEBD0-F83A-C645-AFF6-CBEE0DABFCF2}"/>
              </a:ext>
            </a:extLst>
          </p:cNvPr>
          <p:cNvSpPr txBox="1"/>
          <p:nvPr/>
        </p:nvSpPr>
        <p:spPr>
          <a:xfrm>
            <a:off x="4422388" y="3985599"/>
            <a:ext cx="3520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2</a:t>
            </a:r>
            <a:r>
              <a:rPr lang="en-US" sz="2800" b="1" baseline="30000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nd</a:t>
            </a: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 &amp; 3</a:t>
            </a:r>
            <a:r>
              <a:rPr lang="en-US" sz="2800" b="1" baseline="30000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rd</a:t>
            </a: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 Year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29C2A9-A2F7-8746-82C5-D734CE99852F}"/>
              </a:ext>
            </a:extLst>
          </p:cNvPr>
          <p:cNvSpPr txBox="1"/>
          <p:nvPr/>
        </p:nvSpPr>
        <p:spPr>
          <a:xfrm>
            <a:off x="9087737" y="3983236"/>
            <a:ext cx="162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4</a:t>
            </a:r>
            <a:r>
              <a:rPr lang="en-US" sz="2800" b="1" baseline="30000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th</a:t>
            </a: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 Year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131A84-D922-6C44-8B5C-46B94C6672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02" y="2684915"/>
            <a:ext cx="3461794" cy="10390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CD67927-2666-7A49-9499-5BB5A382B253}"/>
              </a:ext>
            </a:extLst>
          </p:cNvPr>
          <p:cNvSpPr txBox="1"/>
          <p:nvPr/>
        </p:nvSpPr>
        <p:spPr>
          <a:xfrm>
            <a:off x="827809" y="3985599"/>
            <a:ext cx="2520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1</a:t>
            </a:r>
            <a:r>
              <a:rPr lang="en-US" sz="2800" b="1" baseline="30000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st</a:t>
            </a:r>
            <a:r>
              <a:rPr lang="en-US" sz="2800" b="1" dirty="0">
                <a:solidFill>
                  <a:schemeClr val="accent6"/>
                </a:solidFill>
                <a:latin typeface="Proxima Nova Lt" panose="02000506030000020004" pitchFamily="2" charset="77"/>
                <a:cs typeface="Arial" panose="020B0604020202020204" pitchFamily="34" charset="0"/>
              </a:rPr>
              <a:t> Year</a:t>
            </a: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5B14ABCB-794A-A543-A59F-E8193B21A0F3}"/>
              </a:ext>
            </a:extLst>
          </p:cNvPr>
          <p:cNvSpPr txBox="1">
            <a:spLocks noChangeArrowheads="1"/>
          </p:cNvSpPr>
          <p:nvPr/>
        </p:nvSpPr>
        <p:spPr>
          <a:xfrm>
            <a:off x="7943140" y="2485321"/>
            <a:ext cx="3911188" cy="143819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4000" b="1" dirty="0">
                <a:solidFill>
                  <a:srgbClr val="57068C"/>
                </a:solidFill>
                <a:latin typeface="Gotham Medium" panose="02000603030000020004" pitchFamily="2" charset="77"/>
              </a:rPr>
              <a:t>Senior Design Capstone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71" y="2784350"/>
            <a:ext cx="3500796" cy="9583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37671" y="918993"/>
            <a:ext cx="11516657" cy="11966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TEAMWORK OPPORTUNITIES COMPETITIONS</a:t>
            </a:r>
          </a:p>
        </p:txBody>
      </p:sp>
      <p:pic>
        <p:nvPicPr>
          <p:cNvPr id="16" name="图片 2" descr="20771896_1174581985974716_692554766_o.jpg">
            <a:extLst>
              <a:ext uri="{FF2B5EF4-FFF2-40B4-BE49-F238E27FC236}">
                <a16:creationId xmlns:a16="http://schemas.microsoft.com/office/drawing/2014/main" id="{A26EA513-BA6D-2F4C-8E8A-2A99E37BA2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43" y="4098383"/>
            <a:ext cx="3079648" cy="2141213"/>
          </a:xfrm>
          <a:prstGeom prst="rect">
            <a:avLst/>
          </a:prstGeom>
          <a:ln w="38100">
            <a:noFill/>
          </a:ln>
        </p:spPr>
      </p:pic>
      <p:pic>
        <p:nvPicPr>
          <p:cNvPr id="17" name="Picture 4" descr="http://engineering.nyu.edu/files/imagecache/img_col_8_380/pressrelease/RS49794_IMG_0190%5B1%5D-scr.JPG">
            <a:extLst>
              <a:ext uri="{FF2B5EF4-FFF2-40B4-BE49-F238E27FC236}">
                <a16:creationId xmlns:a16="http://schemas.microsoft.com/office/drawing/2014/main" id="{B31FADDA-D555-EE47-BD41-72069143F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19" y="4088765"/>
            <a:ext cx="3045372" cy="2141213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engineering.nyu.edu/files/imagecache/img_col_8_380/pressrelease/RS26490_P1040795.JPG">
            <a:extLst>
              <a:ext uri="{FF2B5EF4-FFF2-40B4-BE49-F238E27FC236}">
                <a16:creationId xmlns:a16="http://schemas.microsoft.com/office/drawing/2014/main" id="{F393C812-20F1-4249-B159-6FD64564A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5" y="4093574"/>
            <a:ext cx="3538844" cy="2141213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s://lh3.googleusercontent.com/ujQRpVz90fsoHO6CP0ruDodkBYGz6lWj6BZGRPREqVhB0LO6x0Psjmh0f4hq4QTAotm5e8z0F6A9ULj4jOQb6KlX3AvVDb4WUl0nU6OV2BAzN4CCr8RAw2mE5cYqI2JfXwalqhneXmxMkpWc3Zkj8PR6sor3jFv1nFSTuZZ0JD7UsUZ7u9h4toJtHo6HjUNrpS7J0tH-vpvAYj0LE8ZBk6xFBEzKR4Lmb3EKH3ZfjKODpR0zZyxReP5jlQcAUbRoznh64seBIOqgdzM0iziVky--uJNRLCs8OXYCsm0xyOuFA4rPsv0gVY8llbaXKvz-RKZJi7ZdEGbB7m00aPGPXLIrWXw4jhEZ4OnKdc4YXsW1z_DRJCJR9U1nMEo8Fg7ztmnL3hHgtVnWIqnqQjbH2QPuYzxu7B-nmQI8u5OpRiCipVV2Ar30attQcFQPEiazhUGBiZR4Z6aMKaURpsAeDox9KblXKcImguvzVYzdz-8oiMQFUowqSuSKhANV7oUzxf-qGOA0wklL3GtvTjxweE5OptLaUz9Bv6BBjwUy35ZFG0jBmwk2DFfaEfhBGdvRpKlzMfCce5Uuh06fDEHTUumW-gspVwrR_lPq0oOvDA=w1689-h950-no">
            <a:extLst>
              <a:ext uri="{FF2B5EF4-FFF2-40B4-BE49-F238E27FC236}">
                <a16:creationId xmlns:a16="http://schemas.microsoft.com/office/drawing/2014/main" id="{0AAB5F37-8AED-B043-9188-F2989DA6B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5" y="2115850"/>
            <a:ext cx="3538844" cy="1990468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Image result for nyu tandon steel bridge">
            <a:extLst>
              <a:ext uri="{FF2B5EF4-FFF2-40B4-BE49-F238E27FC236}">
                <a16:creationId xmlns:a16="http://schemas.microsoft.com/office/drawing/2014/main" id="{FB0F1620-A9D2-4E46-A3F6-45F97DF12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219" y="2115851"/>
            <a:ext cx="2941923" cy="1990467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66E1350-F30E-3943-8185-CE792C0363B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2142" y="2115680"/>
            <a:ext cx="3085658" cy="1990638"/>
          </a:xfrm>
          <a:prstGeom prst="rect">
            <a:avLst/>
          </a:prstGeom>
          <a:ln w="38100"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3791" y="1410224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UNDERGRADUATE ACADEMICS AT NYU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70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37671" y="442899"/>
            <a:ext cx="11516657" cy="11966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ACADEMIC OPPORTUNITIES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2838B0-238B-FD4B-8F39-C728C425E009}"/>
              </a:ext>
            </a:extLst>
          </p:cNvPr>
          <p:cNvSpPr/>
          <p:nvPr/>
        </p:nvSpPr>
        <p:spPr>
          <a:xfrm>
            <a:off x="337671" y="2124587"/>
            <a:ext cx="69951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Proxima Nova Rg" panose="02000506030000020004" pitchFamily="2" charset="0"/>
                <a:hlinkClick r:id="rId4"/>
              </a:rPr>
              <a:t>Undergraduate Summer Research</a:t>
            </a:r>
            <a:endParaRPr lang="en-US" sz="2400" dirty="0">
              <a:solidFill>
                <a:schemeClr val="accent6"/>
              </a:solidFill>
              <a:latin typeface="Proxima Nova Rg" panose="02000506030000020004" pitchFamily="2" charset="0"/>
            </a:endParaRPr>
          </a:p>
          <a:p>
            <a:pPr marL="342900" indent="-342900">
              <a:spcAft>
                <a:spcPts val="1800"/>
              </a:spcAft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hlinkClick r:id="rId5"/>
              </a:rPr>
              <a:t>Global Leaders and Scholars in STEM </a:t>
            </a:r>
            <a:r>
              <a:rPr lang="en-US" sz="2400" dirty="0">
                <a:latin typeface="Proxima Nova Rg" panose="02000506030000020004" pitchFamily="2" charset="0"/>
              </a:rPr>
              <a:t>(GLASS)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Proxima Nova Rg" panose="02000506030000020004" pitchFamily="2" charset="0"/>
                <a:hlinkClick r:id="rId6"/>
              </a:rPr>
              <a:t>BS/MS </a:t>
            </a:r>
            <a:r>
              <a:rPr lang="en-US" sz="2400" dirty="0">
                <a:latin typeface="Proxima Nova Rg" panose="02000506030000020004" pitchFamily="2" charset="0"/>
              </a:rPr>
              <a:t>(3.5 or better throughout, apply 2</a:t>
            </a:r>
            <a:r>
              <a:rPr lang="en-US" sz="2400" baseline="30000" dirty="0">
                <a:latin typeface="Proxima Nova Rg" panose="02000506030000020004" pitchFamily="2" charset="0"/>
              </a:rPr>
              <a:t>nd</a:t>
            </a:r>
            <a:r>
              <a:rPr lang="en-US" sz="2400" dirty="0">
                <a:latin typeface="Proxima Nova Rg" panose="02000506030000020004" pitchFamily="2" charset="0"/>
              </a:rPr>
              <a:t> year)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Proxima Nova Rg" panose="02000506030000020004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NYU Cross School Minors  </a:t>
            </a:r>
            <a:endParaRPr lang="en-US" sz="2400" dirty="0">
              <a:solidFill>
                <a:schemeClr val="accent6"/>
              </a:solidFill>
              <a:latin typeface="Proxima Nova Rg" panose="02000506030000020004" pitchFamily="2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6"/>
                </a:solidFill>
                <a:latin typeface="Proxima Nova Rg" panose="02000506030000020004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 Abroad </a:t>
            </a:r>
            <a:r>
              <a:rPr lang="en-US" sz="2400" dirty="0">
                <a:latin typeface="Proxima Nova Rg" panose="02000506030000020004" pitchFamily="2" charset="0"/>
              </a:rPr>
              <a:t>(London, Abu Dhabi, Shanghai)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D665988-E2D2-9D44-920A-2B19627E29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7403" y="3773600"/>
            <a:ext cx="4555006" cy="1196686"/>
          </a:xfrm>
          <a:prstGeom prst="rect">
            <a:avLst/>
          </a:prstGeom>
        </p:spPr>
      </p:pic>
      <p:pic>
        <p:nvPicPr>
          <p:cNvPr id="19" name="Picture 2" descr="Image result for nyu shanghai logo">
            <a:extLst>
              <a:ext uri="{FF2B5EF4-FFF2-40B4-BE49-F238E27FC236}">
                <a16:creationId xmlns:a16="http://schemas.microsoft.com/office/drawing/2014/main" id="{43855062-8D1E-6B42-B2B3-0E1E5FE3D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12" y="2275171"/>
            <a:ext cx="4200988" cy="109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62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106933" y="631669"/>
            <a:ext cx="11978134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VALUABLE MINORS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869CF5B-44FF-6644-B61E-54FAB5651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41" y="2081744"/>
            <a:ext cx="69723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Common Minors for Engineers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77"/>
                <a:hlinkClick r:id="rId4"/>
              </a:rPr>
              <a:t>Business (CAS &amp; Stern)</a:t>
            </a:r>
            <a:r>
              <a:rPr lang="en-US" altLang="en-US" dirty="0">
                <a:latin typeface="Proxima Nova Rg" panose="02000506030000020004" pitchFamily="2" charset="77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77"/>
                <a:hlinkClick r:id="rId5"/>
              </a:rPr>
              <a:t>Finance (</a:t>
            </a:r>
            <a:r>
              <a:rPr lang="en-US" altLang="en-US" dirty="0" err="1">
                <a:latin typeface="Proxima Nova Rg" panose="02000506030000020004" pitchFamily="2" charset="77"/>
                <a:hlinkClick r:id="rId5"/>
              </a:rPr>
              <a:t>Tandon</a:t>
            </a:r>
            <a:r>
              <a:rPr lang="en-US" altLang="en-US" dirty="0">
                <a:latin typeface="Proxima Nova Rg" panose="02000506030000020004" pitchFamily="2" charset="77"/>
                <a:hlinkClick r:id="rId5"/>
              </a:rPr>
              <a:t>)</a:t>
            </a:r>
            <a:endParaRPr lang="en-US" altLang="en-US" dirty="0">
              <a:latin typeface="Proxima Nova Rg" panose="02000506030000020004" pitchFamily="2" charset="77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77"/>
                <a:hlinkClick r:id="rId6"/>
              </a:rPr>
              <a:t>Computer Science</a:t>
            </a:r>
            <a:endParaRPr lang="en-US" altLang="en-US" dirty="0">
              <a:latin typeface="Proxima Nova Rg" panose="02000506030000020004" pitchFamily="2" charset="77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77"/>
                <a:hlinkClick r:id="rId7"/>
              </a:rPr>
              <a:t>Robotics</a:t>
            </a:r>
            <a:endParaRPr lang="en-US" altLang="en-US" dirty="0">
              <a:latin typeface="Proxima Nova Rg" panose="02000506030000020004" pitchFamily="2" charset="77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77"/>
                <a:hlinkClick r:id="rId8"/>
              </a:rPr>
              <a:t>Technology, Management &amp; Design</a:t>
            </a:r>
            <a:endParaRPr lang="en-US" altLang="en-US" dirty="0">
              <a:latin typeface="Proxima Nova Rg" panose="02000506030000020004" pitchFamily="2" charset="77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77"/>
                <a:hlinkClick r:id="rId9"/>
              </a:rPr>
              <a:t>Engineering Innovation</a:t>
            </a:r>
            <a:endParaRPr lang="en-US" altLang="en-US" dirty="0">
              <a:latin typeface="Proxima Nova Rg" panose="02000506030000020004" pitchFamily="2" charset="77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altLang="en-US" dirty="0">
              <a:solidFill>
                <a:srgbClr val="000066"/>
              </a:solidFill>
              <a:latin typeface="Tahoma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altLang="en-US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1567" y="2162281"/>
            <a:ext cx="51435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1379" y="615677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3063712"/>
            <a:ext cx="9435151" cy="2589892"/>
          </a:xfrm>
        </p:spPr>
        <p:txBody>
          <a:bodyPr anchor="ctr"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Areas of Engineering &amp; </a:t>
            </a:r>
            <a:r>
              <a:rPr lang="en-US" sz="3200" dirty="0" err="1">
                <a:latin typeface="Proxima Nova Rg" panose="02000506030000020004" pitchFamily="2" charset="0"/>
              </a:rPr>
              <a:t>Tandon</a:t>
            </a:r>
            <a:r>
              <a:rPr lang="en-US" sz="3200" dirty="0">
                <a:latin typeface="Proxima Nova Rg" panose="02000506030000020004" pitchFamily="2" charset="0"/>
              </a:rPr>
              <a:t> Specializations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Innovation, Design, &amp; Other Opportunities at NYU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Presentation Activity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The Art of the Cover Letter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>
                <a:latin typeface="Proxima Nova Rg" panose="02000506030000020004" pitchFamily="2" charset="0"/>
              </a:rPr>
              <a:t>Lab 7 Presentations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3200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76357" y="2315497"/>
            <a:ext cx="4031" cy="301064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81958" y="626354"/>
            <a:ext cx="1187323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TANDON LABS &amp; CENTERS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BB1342-480A-384D-8F56-AD2705236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51" y="4484703"/>
            <a:ext cx="2476560" cy="801240"/>
          </a:xfrm>
          <a:prstGeom prst="rect">
            <a:avLst/>
          </a:prstGeom>
        </p:spPr>
      </p:pic>
      <p:pic>
        <p:nvPicPr>
          <p:cNvPr id="16" name="Picture 10" descr="Image result for nyu center for cybersecurity">
            <a:extLst>
              <a:ext uri="{FF2B5EF4-FFF2-40B4-BE49-F238E27FC236}">
                <a16:creationId xmlns:a16="http://schemas.microsoft.com/office/drawing/2014/main" id="{F3A2D4F4-32BC-8745-83B0-01B2B98E0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98" y="1900052"/>
            <a:ext cx="1592818" cy="95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Image result for nyu game innovation lab">
            <a:extLst>
              <a:ext uri="{FF2B5EF4-FFF2-40B4-BE49-F238E27FC236}">
                <a16:creationId xmlns:a16="http://schemas.microsoft.com/office/drawing/2014/main" id="{41A1EB48-CF08-0245-BDE5-9496451F6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890" y="3156521"/>
            <a:ext cx="2704666" cy="114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Image result for Dynamical Systems Laboratory">
            <a:extLst>
              <a:ext uri="{FF2B5EF4-FFF2-40B4-BE49-F238E27FC236}">
                <a16:creationId xmlns:a16="http://schemas.microsoft.com/office/drawing/2014/main" id="{534CD278-8FCF-4842-B715-F7038360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281" y="2999727"/>
            <a:ext cx="1772540" cy="109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NYU Ability Project Logo">
            <a:extLst>
              <a:ext uri="{FF2B5EF4-FFF2-40B4-BE49-F238E27FC236}">
                <a16:creationId xmlns:a16="http://schemas.microsoft.com/office/drawing/2014/main" id="{0B23802B-A5DC-F542-9142-D300EF724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69" y="4612803"/>
            <a:ext cx="2577466" cy="57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D34C4B3-4EEC-6248-B0F9-17FE169A851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899" y="2054808"/>
            <a:ext cx="2318657" cy="6858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074" y="1900052"/>
            <a:ext cx="1922836" cy="921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77311" y="3187661"/>
            <a:ext cx="2919707" cy="900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94889" y="1997777"/>
            <a:ext cx="3009001" cy="873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61189" y="4484050"/>
            <a:ext cx="29337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08645" y="4692135"/>
            <a:ext cx="2504055" cy="547596"/>
          </a:xfrm>
          <a:prstGeom prst="rect">
            <a:avLst/>
          </a:prstGeom>
        </p:spPr>
      </p:pic>
      <p:pic>
        <p:nvPicPr>
          <p:cNvPr id="1026" name="Picture 2" descr="AI4CE La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40" y="3429997"/>
            <a:ext cx="2243008" cy="59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408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159382" y="631669"/>
            <a:ext cx="1187323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NYU SCHOOLS &amp; CAMPUSES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37E83C9-4C76-7B41-9DED-05588AD6A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541" y="1788216"/>
            <a:ext cx="10092918" cy="42028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4787" y="3676456"/>
            <a:ext cx="2952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855954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PRESENTATION ACTIVITY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435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159381" y="631669"/>
            <a:ext cx="1187323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PRESENTATION ACTIVITY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2F66EF-9E38-664F-B1E3-CE7E9205A65C}"/>
              </a:ext>
            </a:extLst>
          </p:cNvPr>
          <p:cNvSpPr/>
          <p:nvPr/>
        </p:nvSpPr>
        <p:spPr>
          <a:xfrm>
            <a:off x="904973" y="2318645"/>
            <a:ext cx="101840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Following each presentation, all teams discuss and share one effective aspect and one improvement for the group that just presented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72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2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AREAS OF ENGINEERING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219959" y="461199"/>
            <a:ext cx="11752082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Gotham Medium" panose="02000604030000020004" pitchFamily="50" charset="0"/>
              </a:rPr>
              <a:t>FUNDAMENTALS OF ENGINEERING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D7A80CB-5AD4-E246-B813-DE4DD5E00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448" y="2077690"/>
            <a:ext cx="470367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Math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Physics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Chemistry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Ethics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Engineering Economics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Probability and Statistics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Mechanics of Materials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Statics and Dynamics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66"/>
              </a:solidFill>
              <a:latin typeface="Proxima Nova Rg" panose="02000506030000020004" pitchFamily="2" charset="77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7BB0B1BA-016E-5646-ABBE-F4556EE79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879" y="2077690"/>
            <a:ext cx="4995152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Circuits and Electronics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Thermodynamics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Heat Transfer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Fluid Mechanics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Computer Systems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Proxima Nova Rg" panose="02000506030000020004" pitchFamily="2" charset="0"/>
              </a:rPr>
              <a:t>Major specific: Civil, Electrical, Computer, Chemical, Mechanical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144" y="1426346"/>
            <a:ext cx="10683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57068C"/>
                </a:solidFill>
                <a:latin typeface="Gotham Medium" panose="02000604030000020004" pitchFamily="50" charset="0"/>
              </a:rPr>
              <a:t>Organization of Exam (Major Specific)</a:t>
            </a:r>
          </a:p>
          <a:p>
            <a:pPr algn="ctr"/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30A972-9B89-4A4B-9A67-178C0A0993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" b="7308"/>
          <a:stretch/>
        </p:blipFill>
        <p:spPr>
          <a:xfrm>
            <a:off x="2006523" y="1403573"/>
            <a:ext cx="4068006" cy="47086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BE9475-2D4F-184E-B8DB-F58BF81B29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" b="18488"/>
          <a:stretch/>
        </p:blipFill>
        <p:spPr>
          <a:xfrm>
            <a:off x="6155865" y="1206071"/>
            <a:ext cx="4626436" cy="476435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06AE951-B309-B945-B3F2-27DDEACB8268}"/>
              </a:ext>
            </a:extLst>
          </p:cNvPr>
          <p:cNvGrpSpPr/>
          <p:nvPr/>
        </p:nvGrpSpPr>
        <p:grpSpPr>
          <a:xfrm>
            <a:off x="217166" y="5501740"/>
            <a:ext cx="2306579" cy="566411"/>
            <a:chOff x="83237" y="5681184"/>
            <a:chExt cx="2318587" cy="566411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B2F8A0C3-C1DE-B347-9265-CF7B64E5EAB0}"/>
                </a:ext>
              </a:extLst>
            </p:cNvPr>
            <p:cNvSpPr/>
            <p:nvPr/>
          </p:nvSpPr>
          <p:spPr>
            <a:xfrm>
              <a:off x="83237" y="5681184"/>
              <a:ext cx="1660219" cy="56641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22" name="TextBox 21">
              <a:hlinkClick r:id="rId6"/>
              <a:extLst>
                <a:ext uri="{FF2B5EF4-FFF2-40B4-BE49-F238E27FC236}">
                  <a16:creationId xmlns:a16="http://schemas.microsoft.com/office/drawing/2014/main" id="{CBF187D8-56E4-774F-92EB-D288BD37F509}"/>
                </a:ext>
              </a:extLst>
            </p:cNvPr>
            <p:cNvSpPr txBox="1"/>
            <p:nvPr/>
          </p:nvSpPr>
          <p:spPr>
            <a:xfrm>
              <a:off x="83237" y="5726279"/>
              <a:ext cx="2318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roxima Nova Rg" panose="02000506030000020004" pitchFamily="2" charset="77"/>
                </a:rPr>
                <a:t>Learn More</a:t>
              </a: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438426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latin typeface="Gotham Medium" panose="02000604030000020004" pitchFamily="50" charset="0"/>
              </a:rPr>
              <a:t>FE REFERENCE MANUAL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5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65286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ENGINEERING DEPARTMENTS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FD90EDE-32B7-064A-B0F3-2569CAEC7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227" y="2007895"/>
            <a:ext cx="69723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Biomedical Engineering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Chemical and Biomolecular Engineering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Civil and Urban Engineering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Computer Science and Engineering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Electrical and Computer Engineering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Finance and Risk Engineering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Mechanical and Aerospace Engineering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76357" y="2315497"/>
            <a:ext cx="4031" cy="301064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43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296255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TANDON SPECIALIZATIONS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5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1"/>
            <a:ext cx="12192000" cy="569514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577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TANDON SPECIALIZATIONS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C4D1BF-CA5B-7948-A6E0-A5DE4A56F5C5}"/>
              </a:ext>
            </a:extLst>
          </p:cNvPr>
          <p:cNvSpPr/>
          <p:nvPr/>
        </p:nvSpPr>
        <p:spPr>
          <a:xfrm>
            <a:off x="3107842" y="5945517"/>
            <a:ext cx="5976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Proxima Nova Rg" panose="02000506030000020004" pitchFamily="2" charset="77"/>
              </a:rPr>
              <a:t>Figure 1: NYU TSE’s Specialization Areas courtesy of NYU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A67A483-8E30-384A-B748-4097BFA08A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49" y="1413434"/>
            <a:ext cx="4537276" cy="453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7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1280426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TANDON SPECIALIZATION</a:t>
            </a:r>
            <a:br>
              <a:rPr lang="en-US" sz="5400" dirty="0">
                <a:latin typeface="Gotham Medium" panose="02000604030000020004" pitchFamily="50" charset="0"/>
              </a:rPr>
            </a:br>
            <a:r>
              <a:rPr lang="en-US" sz="5400" dirty="0">
                <a:solidFill>
                  <a:srgbClr val="57068C"/>
                </a:solidFill>
                <a:latin typeface="Gotham Medium" panose="02000604030000020004" pitchFamily="50" charset="0"/>
              </a:rPr>
              <a:t> </a:t>
            </a:r>
            <a:r>
              <a:rPr lang="en-US" sz="4000" dirty="0">
                <a:solidFill>
                  <a:srgbClr val="57068C"/>
                </a:solidFill>
                <a:latin typeface="Gotham Medium" panose="02000604030000020004" pitchFamily="50" charset="0"/>
              </a:rPr>
              <a:t>Biomedical &amp; Health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39A8A3-571A-5E46-A278-A84BEC19B38C}"/>
              </a:ext>
            </a:extLst>
          </p:cNvPr>
          <p:cNvSpPr/>
          <p:nvPr/>
        </p:nvSpPr>
        <p:spPr>
          <a:xfrm>
            <a:off x="883977" y="2679944"/>
            <a:ext cx="5570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Chemical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Biomolecular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Biomedical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Bioinformatics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Biotechnology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Proxima Nova Rg" panose="02000506030000020004" pitchFamily="2" charset="0"/>
              </a:rPr>
              <a:t>Mechatronics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DB0D29-F859-CD47-801F-ABF7FC8711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57" r="14798"/>
          <a:stretch/>
        </p:blipFill>
        <p:spPr>
          <a:xfrm>
            <a:off x="8136175" y="2739923"/>
            <a:ext cx="3582213" cy="2110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A952F7-FAC1-E045-AD9C-A4CD3DF1B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861" y="2739922"/>
            <a:ext cx="3165142" cy="2110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81C563-B1EE-F245-A962-7A9F88E186E6}"/>
              </a:ext>
            </a:extLst>
          </p:cNvPr>
          <p:cNvSpPr/>
          <p:nvPr/>
        </p:nvSpPr>
        <p:spPr>
          <a:xfrm>
            <a:off x="4599334" y="5030738"/>
            <a:ext cx="71190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2 &amp; 3: Prosthetic hand &amp; DNA structure courtesy of Johns Hopkins &amp; Science Magazine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6EBA18E-5810-DE49-8134-095D5DA88B43}"/>
              </a:ext>
            </a:extLst>
          </p:cNvPr>
          <p:cNvGrpSpPr/>
          <p:nvPr/>
        </p:nvGrpSpPr>
        <p:grpSpPr>
          <a:xfrm>
            <a:off x="217166" y="5628811"/>
            <a:ext cx="2318587" cy="566411"/>
            <a:chOff x="83237" y="5681184"/>
            <a:chExt cx="2318587" cy="56641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504CB0DC-D38C-2349-BAEC-8BBB57EDC409}"/>
                </a:ext>
              </a:extLst>
            </p:cNvPr>
            <p:cNvSpPr/>
            <p:nvPr/>
          </p:nvSpPr>
          <p:spPr>
            <a:xfrm>
              <a:off x="83237" y="5681184"/>
              <a:ext cx="1660219" cy="566411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4" name="TextBox 3">
              <a:hlinkClick r:id="rId6"/>
              <a:extLst>
                <a:ext uri="{FF2B5EF4-FFF2-40B4-BE49-F238E27FC236}">
                  <a16:creationId xmlns:a16="http://schemas.microsoft.com/office/drawing/2014/main" id="{5D30F70A-5564-8D43-9BC4-D51271693A93}"/>
                </a:ext>
              </a:extLst>
            </p:cNvPr>
            <p:cNvSpPr txBox="1"/>
            <p:nvPr/>
          </p:nvSpPr>
          <p:spPr>
            <a:xfrm>
              <a:off x="83237" y="5726279"/>
              <a:ext cx="23185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roxima Nova Rg" panose="02000506030000020004" pitchFamily="2" charset="77"/>
                </a:rPr>
                <a:t>Learn More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57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B5108559-B8B5-2243-983D-80D44F6D0DB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2BA5159C-854F-8147-94DB-7DEFF1DA9A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1360</TotalTime>
  <Words>633</Words>
  <Application>Microsoft Macintosh PowerPoint</Application>
  <PresentationFormat>Widescreen</PresentationFormat>
  <Paragraphs>151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Calibri</vt:lpstr>
      <vt:lpstr>Gotham Medium</vt:lpstr>
      <vt:lpstr>Wingdings</vt:lpstr>
      <vt:lpstr>Proxima Nova Lt</vt:lpstr>
      <vt:lpstr>Tahoma</vt:lpstr>
      <vt:lpstr>Proxima Nova Rg</vt:lpstr>
      <vt:lpstr>Calibri Light</vt:lpstr>
      <vt:lpstr>Arial</vt:lpstr>
      <vt:lpstr>Office Theme</vt:lpstr>
      <vt:lpstr>Custom Design</vt:lpstr>
      <vt:lpstr>RECITATION 8</vt:lpstr>
      <vt:lpstr>AGENDA</vt:lpstr>
      <vt:lpstr>AREAS OF ENGINEERING</vt:lpstr>
      <vt:lpstr>PowerPoint Presentation</vt:lpstr>
      <vt:lpstr>PowerPoint Presentation</vt:lpstr>
      <vt:lpstr>PowerPoint Presentation</vt:lpstr>
      <vt:lpstr>TANDON SPECIALIZATIONS</vt:lpstr>
      <vt:lpstr>PowerPoint Presentation</vt:lpstr>
      <vt:lpstr>PowerPoint Presentation</vt:lpstr>
      <vt:lpstr>PowerPoint Presentation</vt:lpstr>
      <vt:lpstr>PowerPoint Presentation</vt:lpstr>
      <vt:lpstr>INNOVATION AND DESIGN</vt:lpstr>
      <vt:lpstr>PowerPoint Presentation</vt:lpstr>
      <vt:lpstr>PowerPoint Presentation</vt:lpstr>
      <vt:lpstr>PowerPoint Presentation</vt:lpstr>
      <vt:lpstr>PowerPoint Presentation</vt:lpstr>
      <vt:lpstr>UNDERGRADUATE ACADEMICS AT NYU</vt:lpstr>
      <vt:lpstr>PowerPoint Presentation</vt:lpstr>
      <vt:lpstr>PowerPoint Presentation</vt:lpstr>
      <vt:lpstr>PowerPoint Presentation</vt:lpstr>
      <vt:lpstr>PowerPoint Presentation</vt:lpstr>
      <vt:lpstr>PRESENTATION ACTIVITY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8</dc:title>
  <dc:creator>Diya</dc:creator>
  <cp:lastModifiedBy>EG</cp:lastModifiedBy>
  <cp:revision>44</cp:revision>
  <dcterms:created xsi:type="dcterms:W3CDTF">2020-08-24T08:18:56Z</dcterms:created>
  <dcterms:modified xsi:type="dcterms:W3CDTF">2024-03-08T19:58:59Z</dcterms:modified>
  <cp:contentStatus/>
</cp:coreProperties>
</file>