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2" r:id="rId6"/>
    <p:sldId id="291" r:id="rId7"/>
    <p:sldId id="290" r:id="rId8"/>
    <p:sldId id="273" r:id="rId9"/>
    <p:sldId id="292" r:id="rId10"/>
    <p:sldId id="274" r:id="rId11"/>
    <p:sldId id="275" r:id="rId12"/>
    <p:sldId id="282" r:id="rId13"/>
    <p:sldId id="284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2667000"/>
          </a:xfrm>
        </p:spPr>
        <p:txBody>
          <a:bodyPr/>
          <a:lstStyle/>
          <a:p>
            <a:r>
              <a:rPr lang="en-US" sz="7200" b="1" dirty="0"/>
              <a:t>Boat Design Competition</a:t>
            </a:r>
          </a:p>
        </p:txBody>
      </p:sp>
      <p:pic>
        <p:nvPicPr>
          <p:cNvPr id="4098" name="Picture 2" descr="Image result for boat">
            <a:extLst>
              <a:ext uri="{FF2B5EF4-FFF2-40B4-BE49-F238E27FC236}">
                <a16:creationId xmlns:a16="http://schemas.microsoft.com/office/drawing/2014/main" id="{E742DF09-0D0C-4923-B799-56213AE4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46" y="2315476"/>
            <a:ext cx="5364108" cy="35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Setup for Testing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1887" y="875211"/>
            <a:ext cx="11800114" cy="54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must weigh the boat before placing it in the water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 TA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MUST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be present during the entire trial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The TA will add the weights </a:t>
            </a:r>
            <a:endParaRPr lang="en-US" altLang="en-US" sz="28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competition is over when: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 The boat sinks to the bottom of the tank and touches the rocks below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OR when you can no longer add anymore weights to your design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All TA decisions are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Ratio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/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𝑃𝑎𝑦𝑙𝑜𝑎𝑑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𝐵𝑜𝑎𝑡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E491CC-FF67-478A-AC8F-9D8ED364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8" t="40598" r="9952" b="20598"/>
          <a:stretch/>
        </p:blipFill>
        <p:spPr>
          <a:xfrm>
            <a:off x="1391508" y="3044137"/>
            <a:ext cx="9408984" cy="26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720" y="935277"/>
            <a:ext cx="9403511" cy="45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Individual lab report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</a:t>
            </a:r>
            <a:r>
              <a:rPr lang="en-US" altLang="en-US" sz="2800" dirty="0">
                <a:solidFill>
                  <a:srgbClr val="FF0000"/>
                </a:solidFill>
                <a:latin typeface="Arial"/>
                <a:cs typeface="Arial"/>
              </a:rPr>
              <a:t>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Due at 11:59pm the night before your next lab</a:t>
            </a: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997439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There is </a:t>
            </a:r>
            <a:r>
              <a:rPr lang="en-US" altLang="en-US" sz="2800" b="1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en-US" altLang="en-US" sz="2800" dirty="0">
                <a:latin typeface="Arial"/>
                <a:cs typeface="Arial"/>
              </a:rPr>
              <a:t>presentation for lab 1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Boat Design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0446" y="901334"/>
            <a:ext cx="1119433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Closing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4958C43-5A28-4160-91E1-464E17FB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672918"/>
            <a:ext cx="5655684" cy="37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Design lightweight boat to hold significant weight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Understand factors considered by engineers when designing a boat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Build and test a boat </a:t>
            </a: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25" y="3079930"/>
            <a:ext cx="2804749" cy="31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Boats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62883"/>
            <a:ext cx="12192000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/>
              <a:t>Floating vessels made to carry a load for recreational and commercial purposes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/>
              <a:t>Examples: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Kayaks and canoes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Sail boats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Cruise ships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Cargo vessels </a:t>
            </a:r>
            <a:endParaRPr kumimoji="1" lang="zh-CN" altLang="en-US" sz="2800" dirty="0"/>
          </a:p>
        </p:txBody>
      </p:sp>
      <p:pic>
        <p:nvPicPr>
          <p:cNvPr id="6146" name="Picture 2" descr="Image result for canoe">
            <a:extLst>
              <a:ext uri="{FF2B5EF4-FFF2-40B4-BE49-F238E27FC236}">
                <a16:creationId xmlns:a16="http://schemas.microsoft.com/office/drawing/2014/main" id="{890C9153-4F86-4385-9440-DDB2FA03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7" y="2278179"/>
            <a:ext cx="5270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71996" y="979715"/>
            <a:ext cx="9786259" cy="50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Two principle forces are balanced to keep the boat 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afloat: </a:t>
            </a:r>
            <a:r>
              <a:rPr lang="en-US" altLang="en-US" sz="2800" i="1" dirty="0">
                <a:solidFill>
                  <a:srgbClr val="000000"/>
                </a:solidFill>
                <a:latin typeface="Arial"/>
                <a:cs typeface="Arial"/>
              </a:rPr>
              <a:t>buoyant force and gravitational force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The Principle of Archimedes - the upward buoyant force is equal to the weight of the fluid that the body displaces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Newton's second law states that the net force on an object is equal to 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  <a:cs typeface="Arial"/>
              </a:rPr>
              <a:t>the product of mass and acceleration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Image result for principles of archimedes displaced fluid">
            <a:extLst>
              <a:ext uri="{FF2B5EF4-FFF2-40B4-BE49-F238E27FC236}">
                <a16:creationId xmlns:a16="http://schemas.microsoft.com/office/drawing/2014/main" id="{BFAA0832-E9F9-44AC-BB74-A9250131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66" y="2321168"/>
            <a:ext cx="2455357" cy="22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11520" y="5632800"/>
                <a:ext cx="241922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e>
                      <m:sub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𝑛𝑒𝑡</m:t>
                        </m:r>
                      </m:sub>
                    </m:sSub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endParaRPr lang="en-US" altLang="en-US" sz="2800" i="1" dirty="0">
                  <a:solidFill>
                    <a:srgbClr val="000000"/>
                  </a:solidFill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20" y="5632800"/>
                <a:ext cx="2419226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90880" y="1032755"/>
                <a:ext cx="8258305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Use the Principle of Archimedes and Newton’s Second Law to do a force balance:</a:t>
                </a:r>
              </a:p>
              <a:p>
                <a:pPr marL="0" inden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𝑒𝑥𝑡𝑒𝑟𝑛𝑎𝑙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𝑔𝑟𝑎𝑣𝑖𝑡𝑦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𝑑𝑖𝑠𝑝𝑙𝑎𝑐𝑒𝑑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×</m:t>
                      </m:r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𝑔</m:t>
                      </m:r>
                    </m:oMath>
                  </m:oMathPara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The buoyant force can also be written in terms of pressure where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0" y="1032755"/>
                <a:ext cx="8258305" cy="5071163"/>
              </a:xfrm>
              <a:prstGeom prst="rect">
                <a:avLst/>
              </a:prstGeom>
              <a:blipFill>
                <a:blip r:embed="rId2"/>
                <a:stretch>
                  <a:fillRect l="-13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Image result for buoyancy force">
            <a:extLst>
              <a:ext uri="{FF2B5EF4-FFF2-40B4-BE49-F238E27FC236}">
                <a16:creationId xmlns:a16="http://schemas.microsoft.com/office/drawing/2014/main" id="{D47882AB-2443-4A53-9FE9-77CAEFB5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186" y="1320221"/>
            <a:ext cx="3230309" cy="4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9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Hydrostatic pressure can be calculated using the acceleration due to gravity, height, and density: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h𝑦𝑑𝑟𝑜𝑠𝑡𝑎𝑡𝑖𝑐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𝑝𝑔h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Substituting into the equation before: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𝑏𝑢𝑜𝑦𝑎𝑛𝑐𝑦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blipFill>
                <a:blip r:embed="rId2"/>
                <a:stretch>
                  <a:fillRect l="-1411" r="-219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Image result for principles of archimedes displaced fluid">
            <a:extLst>
              <a:ext uri="{FF2B5EF4-FFF2-40B4-BE49-F238E27FC236}">
                <a16:creationId xmlns:a16="http://schemas.microsoft.com/office/drawing/2014/main" id="{F8BEF940-004A-4BF6-8A2D-B8B293E4F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31849" r="9643" b="20252"/>
          <a:stretch/>
        </p:blipFill>
        <p:spPr bwMode="auto">
          <a:xfrm>
            <a:off x="8141675" y="1828799"/>
            <a:ext cx="3616571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648" y="1115108"/>
            <a:ext cx="7413625" cy="50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Drawing paper: $0.10/sheet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Aluminum foil: $0.15/foot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Plastic wrap: $0.05/foot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Tissue wrap: $0.10/sheet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8.5" x 11" paper: $0.05/sheet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Kevlar string: $0.05/foot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+mn-lt"/>
              </a:rPr>
              <a:t>Adhesive tape: $0.03/foot</a:t>
            </a:r>
            <a:endParaRPr lang="en-US" sz="2800" b="0" i="0" dirty="0"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0476333">
            <a:off x="9670339" y="1962533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9747851" y="2089834"/>
            <a:ext cx="1981200" cy="1393825"/>
            <a:chOff x="4320" y="1392"/>
            <a:chExt cx="1248" cy="878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1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665010"/>
              </p:ext>
            </p:extLst>
          </p:nvPr>
        </p:nvGraphicFramePr>
        <p:xfrm>
          <a:off x="9157770" y="3470340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Bitmap Image" r:id="rId3" imgW="2038095" imgH="1295238" progId="PBrush">
                  <p:embed/>
                </p:oleObj>
              </mc:Choice>
              <mc:Fallback>
                <p:oleObj name="Bitmap Image" r:id="rId3" imgW="2038095" imgH="1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7770" y="3470340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6959"/>
              </p:ext>
            </p:extLst>
          </p:nvPr>
        </p:nvGraphicFramePr>
        <p:xfrm>
          <a:off x="8459819" y="2712135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819" y="2712135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0587" y="844061"/>
            <a:ext cx="11723077" cy="51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should initial and date the sketch of your design before materials are distributed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Build your boat based on your preliminary design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Have a TA weigh your boat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Test your design with a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Clean up your workstation and put back all unused materials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design with the highest competition </a:t>
            </a:r>
            <a:r>
              <a:rPr lang="en-US" altLang="en-US" sz="2800" dirty="0" smtClean="0">
                <a:latin typeface="+mn-lt"/>
              </a:rPr>
              <a:t>ratio </a:t>
            </a:r>
            <a:r>
              <a:rPr lang="en-US" altLang="en-US" sz="2800" dirty="0">
                <a:latin typeface="+mn-lt"/>
              </a:rPr>
              <a:t>will win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320273072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936</TotalTime>
  <Words>398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Cambria Math</vt:lpstr>
      <vt:lpstr>黑体</vt:lpstr>
      <vt:lpstr>Master ppt</vt:lpstr>
      <vt:lpstr>Bitmap Image</vt:lpstr>
      <vt:lpstr>Boat Design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EG</cp:lastModifiedBy>
  <cp:revision>95</cp:revision>
  <dcterms:created xsi:type="dcterms:W3CDTF">2015-09-15T21:20:55Z</dcterms:created>
  <dcterms:modified xsi:type="dcterms:W3CDTF">2019-07-04T21:09:47Z</dcterms:modified>
</cp:coreProperties>
</file>