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257" r:id="rId4"/>
    <p:sldId id="258" r:id="rId5"/>
    <p:sldId id="271" r:id="rId6"/>
    <p:sldId id="259" r:id="rId7"/>
    <p:sldId id="270" r:id="rId8"/>
    <p:sldId id="272" r:id="rId9"/>
    <p:sldId id="263" r:id="rId10"/>
    <p:sldId id="261" r:id="rId11"/>
    <p:sldId id="262" r:id="rId12"/>
    <p:sldId id="264" r:id="rId13"/>
    <p:sldId id="265" r:id="rId14"/>
    <p:sldId id="266" r:id="rId15"/>
    <p:sldId id="267" r:id="rId16"/>
  </p:sldIdLst>
  <p:sldSz cx="12192000" cy="6858000"/>
  <p:notesSz cx="6858000" cy="9144000"/>
  <p:embeddedFontLst>
    <p:embeddedFont>
      <p:font typeface="Atkinson Hyperlegible" pitchFamily="50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jefJAWMHodLPCBCtUWGa4p0yvTN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t Ku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4" y="14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customschemas.google.com/relationships/presentationmetadata" Target="meta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03-15T19:46:18.343" idx="1">
    <p:pos x="6000" y="0"/>
    <p:text>Added some potential slides to help students navigate the workspace; feel free to edit/skip/delete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BJMZalWA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c340455d75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2c340455d75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https://studycadcam.blogspot.com/2020/08/3d-cad-exercises-48.html</a:t>
            </a:r>
            <a:endParaRPr/>
          </a:p>
        </p:txBody>
      </p:sp>
      <p:sp>
        <p:nvSpPr>
          <p:cNvPr id="256" name="Google Shape;25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7116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4783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2886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c340455d75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2c340455d75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c340455d75_0_1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g2c340455d75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tkinson Hyperlegible"/>
              <a:buNone/>
              <a:defRPr sz="6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cap="none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6" name="Google Shape;26;p12"/>
          <p:cNvCxnSpPr/>
          <p:nvPr/>
        </p:nvCxnSpPr>
        <p:spPr>
          <a:xfrm>
            <a:off x="3810000" y="3688905"/>
            <a:ext cx="4572000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" name="Google Shape;27;p12"/>
          <p:cNvSpPr/>
          <p:nvPr/>
        </p:nvSpPr>
        <p:spPr>
          <a:xfrm>
            <a:off x="11353800" y="5803824"/>
            <a:ext cx="463588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>
                <a:solidFill>
                  <a:schemeClr val="lt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‹#›</a:t>
            </a:fld>
            <a:endParaRPr sz="1600">
              <a:solidFill>
                <a:schemeClr val="lt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1"/>
          <p:cNvSpPr txBox="1">
            <a:spLocks noGrp="1"/>
          </p:cNvSpPr>
          <p:nvPr>
            <p:ph type="title"/>
          </p:nvPr>
        </p:nvSpPr>
        <p:spPr>
          <a:xfrm>
            <a:off x="838200" y="5360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c340455d75_0_16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tkinson Hyperlegible"/>
              <a:buNone/>
              <a:defRPr sz="6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g2c340455d75_0_16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cap="none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5" name="Google Shape;105;g2c340455d75_0_1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g2c340455d75_0_1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g2c340455d75_0_1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8" name="Google Shape;108;g2c340455d75_0_161"/>
          <p:cNvCxnSpPr/>
          <p:nvPr/>
        </p:nvCxnSpPr>
        <p:spPr>
          <a:xfrm>
            <a:off x="3810000" y="3688905"/>
            <a:ext cx="4572000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9" name="Google Shape;109;g2c340455d75_0_161"/>
          <p:cNvSpPr/>
          <p:nvPr/>
        </p:nvSpPr>
        <p:spPr>
          <a:xfrm>
            <a:off x="11353800" y="5803824"/>
            <a:ext cx="463500" cy="33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>
                <a:solidFill>
                  <a:schemeClr val="lt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‹#›</a:t>
            </a:fld>
            <a:endParaRPr sz="1600">
              <a:solidFill>
                <a:schemeClr val="lt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c340455d75_0_169"/>
          <p:cNvSpPr txBox="1">
            <a:spLocks noGrp="1"/>
          </p:cNvSpPr>
          <p:nvPr>
            <p:ph type="title"/>
          </p:nvPr>
        </p:nvSpPr>
        <p:spPr>
          <a:xfrm>
            <a:off x="838200" y="53604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Atkinson Hyperlegible"/>
              <a:buNone/>
              <a:defRPr sz="5500"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g2c340455d75_0_16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g2c340455d75_0_1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g2c340455d75_0_1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g2c340455d75_0_1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c340455d75_0_17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tkinson Hyperlegible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g2c340455d75_0_17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 cap="none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g2c340455d75_0_1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g2c340455d75_0_17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g2c340455d75_0_17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c340455d75_0_181"/>
          <p:cNvSpPr txBox="1">
            <a:spLocks noGrp="1"/>
          </p:cNvSpPr>
          <p:nvPr>
            <p:ph type="title"/>
          </p:nvPr>
        </p:nvSpPr>
        <p:spPr>
          <a:xfrm>
            <a:off x="838200" y="53604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g2c340455d75_0_18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g2c340455d75_0_18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g2c340455d75_0_18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2c340455d75_0_18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g2c340455d75_0_18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c340455d75_0_18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g2c340455d75_0_18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cap="none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2" name="Google Shape;132;g2c340455d75_0_18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g2c340455d75_0_18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cap="none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4" name="Google Shape;134;g2c340455d75_0_18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g2c340455d75_0_18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g2c340455d75_0_18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g2c340455d75_0_18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c340455d75_0_197"/>
          <p:cNvSpPr txBox="1">
            <a:spLocks noGrp="1"/>
          </p:cNvSpPr>
          <p:nvPr>
            <p:ph type="title"/>
          </p:nvPr>
        </p:nvSpPr>
        <p:spPr>
          <a:xfrm>
            <a:off x="838200" y="53604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g2c340455d75_0_19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g2c340455d75_0_19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g2c340455d75_0_19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c340455d75_0_20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g2c340455d75_0_20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g2c340455d75_0_20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c340455d75_0_20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tkinson Hyperlegible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g2c340455d75_0_20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5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50" name="Google Shape;150;g2c340455d75_0_20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cap="none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51" name="Google Shape;151;g2c340455d75_0_20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g2c340455d75_0_20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g2c340455d75_0_20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3"/>
          <p:cNvSpPr txBox="1">
            <a:spLocks noGrp="1"/>
          </p:cNvSpPr>
          <p:nvPr>
            <p:ph type="title"/>
          </p:nvPr>
        </p:nvSpPr>
        <p:spPr>
          <a:xfrm>
            <a:off x="838200" y="5360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tkinson Hyperlegible"/>
              <a:buNone/>
              <a:defRPr sz="5400"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c340455d75_0_2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tkinson Hyperlegible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g2c340455d75_0_2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5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57" name="Google Shape;157;g2c340455d75_0_2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cap="none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58" name="Google Shape;158;g2c340455d75_0_2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g2c340455d75_0_2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g2c340455d75_0_2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c340455d75_0_220"/>
          <p:cNvSpPr txBox="1">
            <a:spLocks noGrp="1"/>
          </p:cNvSpPr>
          <p:nvPr>
            <p:ph type="title"/>
          </p:nvPr>
        </p:nvSpPr>
        <p:spPr>
          <a:xfrm>
            <a:off x="838200" y="53604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g2c340455d75_0_220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g2c340455d75_0_2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g2c340455d75_0_2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g2c340455d75_0_2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c340455d75_0_226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g2c340455d75_0_226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g2c340455d75_0_2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g2c340455d75_0_2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g2c340455d75_0_2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tkinson Hyperlegible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 cap="none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>
            <a:spLocks noGrp="1"/>
          </p:cNvSpPr>
          <p:nvPr>
            <p:ph type="title"/>
          </p:nvPr>
        </p:nvSpPr>
        <p:spPr>
          <a:xfrm>
            <a:off x="838200" y="5360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cap="none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cap="none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7"/>
          <p:cNvSpPr txBox="1">
            <a:spLocks noGrp="1"/>
          </p:cNvSpPr>
          <p:nvPr>
            <p:ph type="title"/>
          </p:nvPr>
        </p:nvSpPr>
        <p:spPr>
          <a:xfrm>
            <a:off x="838200" y="5360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tkinson Hyperlegibl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cap="none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tkinson Hyperlegibl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cap="none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12;p1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1" descr="A picture containing drawing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1"/>
          <p:cNvSpPr txBox="1">
            <a:spLocks noGrp="1"/>
          </p:cNvSpPr>
          <p:nvPr>
            <p:ph type="title"/>
          </p:nvPr>
        </p:nvSpPr>
        <p:spPr>
          <a:xfrm>
            <a:off x="838200" y="5360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tkinson Hyperlegible"/>
              <a:buNone/>
              <a:defRPr sz="5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11"/>
          <p:cNvSpPr/>
          <p:nvPr/>
        </p:nvSpPr>
        <p:spPr>
          <a:xfrm>
            <a:off x="11353800" y="5803824"/>
            <a:ext cx="46358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‹#›</a:t>
            </a:fld>
            <a:endParaRPr sz="16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c340455d75_0_150"/>
          <p:cNvSpPr/>
          <p:nvPr/>
        </p:nvSpPr>
        <p:spPr>
          <a:xfrm>
            <a:off x="0" y="0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g2c340455d75_0_150"/>
          <p:cNvSpPr/>
          <p:nvPr/>
        </p:nvSpPr>
        <p:spPr>
          <a:xfrm>
            <a:off x="0" y="6309681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g2c340455d75_0_15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3237" y="6393031"/>
            <a:ext cx="2586441" cy="402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g2c340455d75_0_150" descr="A picture containing drawing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g2c340455d75_0_150"/>
          <p:cNvSpPr txBox="1">
            <a:spLocks noGrp="1"/>
          </p:cNvSpPr>
          <p:nvPr>
            <p:ph type="title"/>
          </p:nvPr>
        </p:nvSpPr>
        <p:spPr>
          <a:xfrm>
            <a:off x="838200" y="53604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Atkinson Hyperlegible"/>
              <a:buNone/>
              <a:defRPr sz="55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>
            <a:endParaRPr/>
          </a:p>
        </p:txBody>
      </p:sp>
      <p:sp>
        <p:nvSpPr>
          <p:cNvPr id="97" name="Google Shape;97;g2c340455d75_0_15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g2c340455d75_0_1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g2c340455d75_0_1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g2c340455d75_0_1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2c340455d75_0_150"/>
          <p:cNvSpPr/>
          <p:nvPr/>
        </p:nvSpPr>
        <p:spPr>
          <a:xfrm>
            <a:off x="11353800" y="5803824"/>
            <a:ext cx="463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‹#›</a:t>
            </a:fld>
            <a:endParaRPr sz="16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tkinson Hyperlegible"/>
              <a:buNone/>
            </a:pPr>
            <a:r>
              <a:rPr lang="en-US"/>
              <a:t>INTRODUCTION TO COMPUTER-AIDED DESIGN (CAD)</a:t>
            </a:r>
            <a:endParaRPr/>
          </a:p>
        </p:txBody>
      </p:sp>
      <p:sp>
        <p:nvSpPr>
          <p:cNvPr id="178" name="Google Shape;178;p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ENGR-NY 2 | LAB 3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c340455d75_0_124"/>
          <p:cNvSpPr txBox="1">
            <a:spLocks noGrp="1"/>
          </p:cNvSpPr>
          <p:nvPr>
            <p:ph type="title"/>
          </p:nvPr>
        </p:nvSpPr>
        <p:spPr>
          <a:xfrm>
            <a:off x="838200" y="53604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NAVIGATING FUSION 360</a:t>
            </a:r>
            <a:endParaRPr dirty="0"/>
          </a:p>
        </p:txBody>
      </p:sp>
      <p:pic>
        <p:nvPicPr>
          <p:cNvPr id="218" name="Google Shape;218;g2c340455d75_0_124"/>
          <p:cNvPicPr preferRelativeResize="0"/>
          <p:nvPr/>
        </p:nvPicPr>
        <p:blipFill rotWithShape="1">
          <a:blip r:embed="rId3">
            <a:alphaModFix/>
          </a:blip>
          <a:srcRect r="20280" b="31525"/>
          <a:stretch/>
        </p:blipFill>
        <p:spPr>
          <a:xfrm>
            <a:off x="1073633" y="1874667"/>
            <a:ext cx="3124536" cy="36640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19" name="Google Shape;219;g2c340455d75_0_124"/>
          <p:cNvPicPr preferRelativeResize="0"/>
          <p:nvPr/>
        </p:nvPicPr>
        <p:blipFill rotWithShape="1">
          <a:blip r:embed="rId4">
            <a:alphaModFix/>
          </a:blip>
          <a:srcRect b="7527"/>
          <a:stretch/>
        </p:blipFill>
        <p:spPr>
          <a:xfrm>
            <a:off x="4785867" y="1847451"/>
            <a:ext cx="2702967" cy="3718434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20" name="Google Shape;220;g2c340455d75_0_124"/>
          <p:cNvSpPr txBox="1"/>
          <p:nvPr/>
        </p:nvSpPr>
        <p:spPr>
          <a:xfrm>
            <a:off x="1056838" y="5645067"/>
            <a:ext cx="315812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Figure 16: Project Browser</a:t>
            </a:r>
            <a:endParaRPr sz="2000" dirty="0"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221" name="Google Shape;221;g2c340455d75_0_124"/>
          <p:cNvSpPr txBox="1"/>
          <p:nvPr/>
        </p:nvSpPr>
        <p:spPr>
          <a:xfrm>
            <a:off x="4649443" y="5645067"/>
            <a:ext cx="297581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Figure 17: Marking Menu</a:t>
            </a:r>
            <a:endParaRPr sz="2000" dirty="0"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222" name="Google Shape;222;g2c340455d75_0_124"/>
          <p:cNvSpPr txBox="1">
            <a:spLocks noGrp="1"/>
          </p:cNvSpPr>
          <p:nvPr>
            <p:ph type="body" idx="1"/>
          </p:nvPr>
        </p:nvSpPr>
        <p:spPr>
          <a:xfrm>
            <a:off x="7667773" y="1730475"/>
            <a:ext cx="3554400" cy="3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09600" lvl="0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 b="1"/>
              <a:t>Project Browser: </a:t>
            </a:r>
            <a:r>
              <a:rPr lang="en-US" sz="2000"/>
              <a:t>show/hide/highlight all 3D bodies and 2D sketches in design </a:t>
            </a:r>
            <a:endParaRPr sz="2000"/>
          </a:p>
          <a:p>
            <a:pPr marL="609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609600" lvl="0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 b="1"/>
              <a:t>Marking Menu: </a:t>
            </a:r>
            <a:r>
              <a:rPr lang="en-US" sz="2000"/>
              <a:t>Accessed with RMB, shows quick common actions</a:t>
            </a:r>
            <a:endParaRPr sz="2000"/>
          </a:p>
          <a:p>
            <a:pPr marL="1219200" lvl="1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Easy to use when body/face/edge is preselected </a:t>
            </a:r>
            <a:endParaRPr sz="2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7"/>
          <p:cNvSpPr txBox="1">
            <a:spLocks noGrp="1"/>
          </p:cNvSpPr>
          <p:nvPr>
            <p:ph type="title"/>
          </p:nvPr>
        </p:nvSpPr>
        <p:spPr>
          <a:xfrm>
            <a:off x="838200" y="5360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tkinson Hyperlegible"/>
              <a:buNone/>
            </a:pPr>
            <a:r>
              <a:rPr lang="en-US"/>
              <a:t>ACTIVITY 1</a:t>
            </a:r>
            <a:endParaRPr/>
          </a:p>
        </p:txBody>
      </p:sp>
      <p:pic>
        <p:nvPicPr>
          <p:cNvPr id="246" name="Google Shape;246;p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193365" y="1825625"/>
            <a:ext cx="5805270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8"/>
          <p:cNvSpPr txBox="1">
            <a:spLocks noGrp="1"/>
          </p:cNvSpPr>
          <p:nvPr>
            <p:ph type="title"/>
          </p:nvPr>
        </p:nvSpPr>
        <p:spPr>
          <a:xfrm>
            <a:off x="838200" y="5360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tkinson Hyperlegible"/>
              <a:buNone/>
            </a:pPr>
            <a:r>
              <a:rPr lang="en-US"/>
              <a:t>ACTIVITY 2</a:t>
            </a:r>
            <a:endParaRPr/>
          </a:p>
        </p:txBody>
      </p:sp>
      <p:pic>
        <p:nvPicPr>
          <p:cNvPr id="252" name="Google Shape;252;p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58741" t="14519" r="92" b="5654"/>
          <a:stretch/>
        </p:blipFill>
        <p:spPr>
          <a:xfrm>
            <a:off x="4422973" y="2176471"/>
            <a:ext cx="3346054" cy="36496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tkinson Hyperlegible"/>
              <a:buNone/>
            </a:pPr>
            <a:r>
              <a:rPr lang="en-US"/>
              <a:t>ACTIVITY 3</a:t>
            </a:r>
            <a:endParaRPr/>
          </a:p>
        </p:txBody>
      </p:sp>
      <p:sp>
        <p:nvSpPr>
          <p:cNvPr id="259" name="Google Shape;259;p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Design a lamp and draw it on Fusion 360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tkinson Hyperlegible"/>
              <a:buNone/>
            </a:pPr>
            <a:r>
              <a:rPr lang="en-US"/>
              <a:t>QUESTIONS?</a:t>
            </a:r>
            <a:endParaRPr/>
          </a:p>
        </p:txBody>
      </p:sp>
      <p:sp>
        <p:nvSpPr>
          <p:cNvPr id="265" name="Google Shape;265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"/>
          <p:cNvSpPr txBox="1">
            <a:spLocks noGrp="1"/>
          </p:cNvSpPr>
          <p:nvPr>
            <p:ph type="title"/>
          </p:nvPr>
        </p:nvSpPr>
        <p:spPr>
          <a:xfrm>
            <a:off x="838200" y="5360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tkinson Hyperlegible"/>
              <a:buNone/>
            </a:pPr>
            <a:r>
              <a:rPr lang="en-US" dirty="0"/>
              <a:t>INTRODUCTION</a:t>
            </a:r>
          </a:p>
        </p:txBody>
      </p:sp>
      <p:sp>
        <p:nvSpPr>
          <p:cNvPr id="184" name="Google Shape;184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91453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Computer-Aided Design (CAD)</a:t>
            </a: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Create, modify, analyze models of real-life products</a:t>
            </a: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Allows engineers to create dimensioned, scaled drawings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Drawing to scale means nothing can be eyeballed</a:t>
            </a: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Dimensions (e.g. lengths &amp; radii) must be exact</a:t>
            </a:r>
          </a:p>
        </p:txBody>
      </p:sp>
      <p:pic>
        <p:nvPicPr>
          <p:cNvPr id="2" name="Google Shape;212;p10">
            <a:extLst>
              <a:ext uri="{FF2B5EF4-FFF2-40B4-BE49-F238E27FC236}">
                <a16:creationId xmlns:a16="http://schemas.microsoft.com/office/drawing/2014/main" id="{AFFCC1DB-0C30-8A02-FFFB-50712C9BD274}"/>
              </a:ext>
            </a:extLst>
          </p:cNvPr>
          <p:cNvPicPr preferRelativeResize="0"/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02" b="91270" l="2745" r="93511">
                        <a14:foregroundMark x1="15890" y1="10670" x2="15890" y2="10670"/>
                        <a14:foregroundMark x1="23211" y1="7760" x2="23211" y2="7760"/>
                        <a14:foregroundMark x1="31780" y1="6702" x2="31780" y2="6702"/>
                        <a14:foregroundMark x1="73960" y1="73280" x2="73960" y2="73280"/>
                        <a14:foregroundMark x1="88020" y1="68166" x2="88020" y2="68166"/>
                        <a14:foregroundMark x1="93594" y1="69841" x2="93594" y2="69841"/>
                        <a14:foregroundMark x1="63561" y1="91446" x2="63561" y2="91446"/>
                        <a14:foregroundMark x1="7072" y1="54321" x2="7072" y2="54321"/>
                        <a14:foregroundMark x1="2745" y1="54321" x2="2745" y2="54321"/>
                        <a14:foregroundMark x1="10316" y1="42504" x2="10316" y2="42504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7639010" y="2015836"/>
            <a:ext cx="2995807" cy="282632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71;p7">
            <a:extLst>
              <a:ext uri="{FF2B5EF4-FFF2-40B4-BE49-F238E27FC236}">
                <a16:creationId xmlns:a16="http://schemas.microsoft.com/office/drawing/2014/main" id="{541C8CEB-49C5-BD31-E436-A2AAA2A31E18}"/>
              </a:ext>
            </a:extLst>
          </p:cNvPr>
          <p:cNvSpPr/>
          <p:nvPr/>
        </p:nvSpPr>
        <p:spPr>
          <a:xfrm>
            <a:off x="7639009" y="4996391"/>
            <a:ext cx="2995807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tx1"/>
                </a:solidFill>
                <a:latin typeface="Atkinson Hyperlegible" pitchFamily="50" charset="0"/>
                <a:ea typeface="Proxima Nova"/>
                <a:cs typeface="Proxima Nova"/>
                <a:sym typeface="Proxima Nova"/>
              </a:rPr>
              <a:t>Figure 1: CAD example</a:t>
            </a:r>
            <a:endParaRPr lang="en-US" sz="2000" dirty="0">
              <a:solidFill>
                <a:schemeClr val="tx1"/>
              </a:solidFill>
              <a:latin typeface="Atkinson Hyperlegible" pitchFamily="50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"/>
          <p:cNvSpPr txBox="1">
            <a:spLocks noGrp="1"/>
          </p:cNvSpPr>
          <p:nvPr>
            <p:ph type="title"/>
          </p:nvPr>
        </p:nvSpPr>
        <p:spPr>
          <a:xfrm>
            <a:off x="838200" y="5360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tkinson Hyperlegible"/>
              <a:buNone/>
            </a:pPr>
            <a:r>
              <a:rPr lang="en-US" dirty="0"/>
              <a:t>HOW TO READ DIMENSIONS</a:t>
            </a:r>
            <a:endParaRPr dirty="0"/>
          </a:p>
        </p:txBody>
      </p:sp>
      <p:pic>
        <p:nvPicPr>
          <p:cNvPr id="5" name="Google Shape;246;p7">
            <a:extLst>
              <a:ext uri="{FF2B5EF4-FFF2-40B4-BE49-F238E27FC236}">
                <a16:creationId xmlns:a16="http://schemas.microsoft.com/office/drawing/2014/main" id="{5D6A5E53-4E36-B239-AFE7-96AE77EE3B76}"/>
              </a:ext>
            </a:extLst>
          </p:cNvPr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 l="2362" r="2362" b="54634"/>
          <a:stretch/>
        </p:blipFill>
        <p:spPr>
          <a:xfrm>
            <a:off x="0" y="1445950"/>
            <a:ext cx="12192000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0D73D16-9FE9-A0AD-D3C3-984A468270D9}"/>
              </a:ext>
            </a:extLst>
          </p:cNvPr>
          <p:cNvSpPr/>
          <p:nvPr/>
        </p:nvSpPr>
        <p:spPr>
          <a:xfrm>
            <a:off x="5415379" y="5185144"/>
            <a:ext cx="941033" cy="33883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AC9CE0-28EF-79CA-5088-59117DEE2D78}"/>
              </a:ext>
            </a:extLst>
          </p:cNvPr>
          <p:cNvSpPr/>
          <p:nvPr/>
        </p:nvSpPr>
        <p:spPr>
          <a:xfrm>
            <a:off x="10100569" y="3328970"/>
            <a:ext cx="957310" cy="338832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896672-9C41-EED5-E2D1-60B3603B81DF}"/>
              </a:ext>
            </a:extLst>
          </p:cNvPr>
          <p:cNvSpPr/>
          <p:nvPr/>
        </p:nvSpPr>
        <p:spPr>
          <a:xfrm>
            <a:off x="5693545" y="1662189"/>
            <a:ext cx="781235" cy="338832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7E1FDE-075E-EB0D-0939-851E13B5A533}"/>
              </a:ext>
            </a:extLst>
          </p:cNvPr>
          <p:cNvSpPr/>
          <p:nvPr/>
        </p:nvSpPr>
        <p:spPr>
          <a:xfrm>
            <a:off x="4008267" y="2187451"/>
            <a:ext cx="781235" cy="338832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3BFCA5-AA02-7699-0BDD-AD213279B3ED}"/>
              </a:ext>
            </a:extLst>
          </p:cNvPr>
          <p:cNvSpPr/>
          <p:nvPr/>
        </p:nvSpPr>
        <p:spPr>
          <a:xfrm>
            <a:off x="2607075" y="2508526"/>
            <a:ext cx="781235" cy="338832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F259D6-ADDC-7A3A-7695-2A34D612514D}"/>
              </a:ext>
            </a:extLst>
          </p:cNvPr>
          <p:cNvSpPr/>
          <p:nvPr/>
        </p:nvSpPr>
        <p:spPr>
          <a:xfrm rot="5400000">
            <a:off x="1614255" y="4134620"/>
            <a:ext cx="781235" cy="338832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90B7D0-5850-C946-2506-C31EFF0BEFBE}"/>
              </a:ext>
            </a:extLst>
          </p:cNvPr>
          <p:cNvSpPr/>
          <p:nvPr/>
        </p:nvSpPr>
        <p:spPr>
          <a:xfrm>
            <a:off x="3738979" y="5142235"/>
            <a:ext cx="941033" cy="33883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678F74-10EA-AF02-3EA4-EF8908451787}"/>
              </a:ext>
            </a:extLst>
          </p:cNvPr>
          <p:cNvSpPr/>
          <p:nvPr/>
        </p:nvSpPr>
        <p:spPr>
          <a:xfrm>
            <a:off x="2497585" y="5179226"/>
            <a:ext cx="941033" cy="33883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3FB8BD-4F8B-D1BC-C22C-135DCEF1A9AF}"/>
              </a:ext>
            </a:extLst>
          </p:cNvPr>
          <p:cNvSpPr txBox="1"/>
          <p:nvPr/>
        </p:nvSpPr>
        <p:spPr>
          <a:xfrm>
            <a:off x="8336132" y="1694997"/>
            <a:ext cx="1420428" cy="1015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Atkinson Hyperlegible" pitchFamily="50" charset="0"/>
              </a:rPr>
              <a:t>Length</a:t>
            </a:r>
          </a:p>
          <a:p>
            <a:r>
              <a:rPr lang="en-US" sz="2000" dirty="0">
                <a:solidFill>
                  <a:schemeClr val="accent2"/>
                </a:solidFill>
                <a:latin typeface="Atkinson Hyperlegible" pitchFamily="50" charset="0"/>
              </a:rPr>
              <a:t>Diameter</a:t>
            </a:r>
          </a:p>
          <a:p>
            <a:r>
              <a:rPr lang="en-US" sz="2000" dirty="0">
                <a:solidFill>
                  <a:schemeClr val="accent6"/>
                </a:solidFill>
                <a:latin typeface="Atkinson Hyperlegible" pitchFamily="50" charset="0"/>
              </a:rPr>
              <a:t>Radius</a:t>
            </a:r>
          </a:p>
        </p:txBody>
      </p:sp>
      <p:sp>
        <p:nvSpPr>
          <p:cNvPr id="15" name="Google Shape;171;p7">
            <a:extLst>
              <a:ext uri="{FF2B5EF4-FFF2-40B4-BE49-F238E27FC236}">
                <a16:creationId xmlns:a16="http://schemas.microsoft.com/office/drawing/2014/main" id="{F3AE4B50-B295-BF9E-5E16-B41E5E761A5F}"/>
              </a:ext>
            </a:extLst>
          </p:cNvPr>
          <p:cNvSpPr/>
          <p:nvPr/>
        </p:nvSpPr>
        <p:spPr>
          <a:xfrm>
            <a:off x="2733709" y="5797288"/>
            <a:ext cx="670090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tx1"/>
                </a:solidFill>
                <a:latin typeface="Atkinson Hyperlegible" pitchFamily="50" charset="0"/>
                <a:ea typeface="Proxima Nova"/>
                <a:cs typeface="Proxima Nova"/>
                <a:sym typeface="Proxima Nova"/>
              </a:rPr>
              <a:t>Figure </a:t>
            </a:r>
            <a:r>
              <a:rPr lang="en-US" sz="2000" dirty="0">
                <a:solidFill>
                  <a:schemeClr val="tx1"/>
                </a:solidFill>
                <a:latin typeface="Atkinson Hyperlegible" pitchFamily="50" charset="0"/>
                <a:ea typeface="Proxima Nova"/>
                <a:cs typeface="Proxima Nova"/>
                <a:sym typeface="Proxima Nova"/>
              </a:rPr>
              <a:t>2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Atkinson Hyperlegible" pitchFamily="50" charset="0"/>
                <a:ea typeface="Proxima Nova"/>
                <a:cs typeface="Proxima Nova"/>
                <a:sym typeface="Proxima Nova"/>
              </a:rPr>
              <a:t>: CAD example with dimensions highlighted</a:t>
            </a:r>
            <a:endParaRPr lang="en-US" sz="2000" dirty="0">
              <a:solidFill>
                <a:schemeClr val="tx1"/>
              </a:solidFill>
              <a:latin typeface="Atkinson Hyperlegible" pitchFamily="50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tkinson Hyperlegible"/>
              <a:buNone/>
            </a:pPr>
            <a:r>
              <a:rPr lang="en-US" dirty="0"/>
              <a:t>FUSION 360 DESIGN WORKSPACE</a:t>
            </a:r>
            <a:endParaRPr dirty="0"/>
          </a:p>
        </p:txBody>
      </p:sp>
      <p:sp>
        <p:nvSpPr>
          <p:cNvPr id="202" name="Google Shape;202;p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228600" lvl="0" indent="-2286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b="1" dirty="0"/>
              <a:t>Create</a:t>
            </a:r>
            <a:r>
              <a:rPr lang="en-US" dirty="0"/>
              <a:t>: Tools to create a new body</a:t>
            </a:r>
          </a:p>
          <a:p>
            <a:pPr marL="228600" lvl="0" indent="-2286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b="1" dirty="0"/>
              <a:t>Modify</a:t>
            </a:r>
            <a:r>
              <a:rPr lang="en-US" dirty="0"/>
              <a:t>: Tools to modify existing bodies</a:t>
            </a:r>
          </a:p>
          <a:p>
            <a:pPr marL="228600" lvl="0" indent="-2286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b="1" dirty="0"/>
              <a:t>Project Timeline</a:t>
            </a:r>
            <a:r>
              <a:rPr lang="en-US" dirty="0"/>
              <a:t>: Tracks changes to project</a:t>
            </a:r>
          </a:p>
          <a:p>
            <a:pPr marL="228600" lvl="0" indent="-2286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b="1" dirty="0"/>
              <a:t>Project Browser</a:t>
            </a:r>
            <a:r>
              <a:rPr lang="en-US" dirty="0"/>
              <a:t>: List of all existing sketches, bodies, </a:t>
            </a:r>
            <a:r>
              <a:rPr lang="en-US" dirty="0" err="1"/>
              <a:t>etc</a:t>
            </a:r>
            <a:endParaRPr lang="en-US" dirty="0"/>
          </a:p>
          <a:p>
            <a:pPr marL="228600" lvl="0" indent="-2286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b="1" dirty="0"/>
              <a:t>Data Panel</a:t>
            </a:r>
            <a:r>
              <a:rPr lang="en-US" dirty="0"/>
              <a:t>: Cloud based file system for Fusion 360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214DF43A-BDA5-D389-FFB2-79401E561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923653"/>
            <a:ext cx="5697434" cy="301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171;p7">
            <a:extLst>
              <a:ext uri="{FF2B5EF4-FFF2-40B4-BE49-F238E27FC236}">
                <a16:creationId xmlns:a16="http://schemas.microsoft.com/office/drawing/2014/main" id="{3AF126EB-41FC-AA7E-B89D-EE92CEADE816}"/>
              </a:ext>
            </a:extLst>
          </p:cNvPr>
          <p:cNvSpPr/>
          <p:nvPr/>
        </p:nvSpPr>
        <p:spPr>
          <a:xfrm>
            <a:off x="6019800" y="4934347"/>
            <a:ext cx="569743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tx1"/>
                </a:solidFill>
                <a:latin typeface="Atkinson Hyperlegible" pitchFamily="50" charset="0"/>
                <a:ea typeface="Proxima Nova"/>
                <a:cs typeface="Proxima Nova"/>
                <a:sym typeface="Proxima Nova"/>
              </a:rPr>
              <a:t>Figure 3: Fusion 360 Design Workspace</a:t>
            </a:r>
            <a:endParaRPr lang="en-US" sz="2000" dirty="0">
              <a:solidFill>
                <a:schemeClr val="tx1"/>
              </a:solidFill>
              <a:latin typeface="Atkinson Hyperlegibl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643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"/>
          <p:cNvSpPr txBox="1">
            <a:spLocks noGrp="1"/>
          </p:cNvSpPr>
          <p:nvPr>
            <p:ph type="title"/>
          </p:nvPr>
        </p:nvSpPr>
        <p:spPr>
          <a:xfrm>
            <a:off x="838200" y="5360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tkinson Hyperlegible"/>
              <a:buNone/>
            </a:pPr>
            <a:r>
              <a:rPr lang="en-US" dirty="0"/>
              <a:t>SKETCH TOOLS</a:t>
            </a:r>
            <a:endParaRPr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3960971-A36D-3066-206D-56405292C7C6}"/>
              </a:ext>
            </a:extLst>
          </p:cNvPr>
          <p:cNvGrpSpPr/>
          <p:nvPr/>
        </p:nvGrpSpPr>
        <p:grpSpPr>
          <a:xfrm>
            <a:off x="838200" y="2312580"/>
            <a:ext cx="2232837" cy="2632905"/>
            <a:chOff x="1801368" y="2312582"/>
            <a:chExt cx="2232837" cy="263290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5968AFB-3015-4EB3-60A7-D4D39B1B07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869" t="18572" r="61082" b="19746"/>
            <a:stretch/>
          </p:blipFill>
          <p:spPr>
            <a:xfrm>
              <a:off x="1801368" y="2312582"/>
              <a:ext cx="2232837" cy="2232837"/>
            </a:xfrm>
            <a:prstGeom prst="rect">
              <a:avLst/>
            </a:prstGeom>
          </p:spPr>
        </p:pic>
        <p:sp>
          <p:nvSpPr>
            <p:cNvPr id="12" name="Google Shape;171;p7">
              <a:extLst>
                <a:ext uri="{FF2B5EF4-FFF2-40B4-BE49-F238E27FC236}">
                  <a16:creationId xmlns:a16="http://schemas.microsoft.com/office/drawing/2014/main" id="{B1478F4D-08DB-77A5-A464-F9F04802AE12}"/>
                </a:ext>
              </a:extLst>
            </p:cNvPr>
            <p:cNvSpPr/>
            <p:nvPr/>
          </p:nvSpPr>
          <p:spPr>
            <a:xfrm>
              <a:off x="1809161" y="4545418"/>
              <a:ext cx="2225041" cy="40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0" u="none" strike="noStrike" cap="none" dirty="0">
                  <a:solidFill>
                    <a:schemeClr val="tx1"/>
                  </a:solidFill>
                  <a:latin typeface="Atkinson Hyperlegible" pitchFamily="50" charset="0"/>
                  <a:ea typeface="Proxima Nova"/>
                  <a:cs typeface="Proxima Nova"/>
                  <a:sym typeface="Proxima Nova"/>
                </a:rPr>
                <a:t>Figure 4: Line</a:t>
              </a:r>
              <a:endParaRPr lang="en-US" sz="2000" dirty="0">
                <a:solidFill>
                  <a:schemeClr val="tx1"/>
                </a:solidFill>
                <a:latin typeface="Atkinson Hyperlegible" pitchFamily="50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836601E-6FB5-F575-2081-5D14E7E7C5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559" t="17838" r="34393" b="20481"/>
          <a:stretch/>
        </p:blipFill>
        <p:spPr>
          <a:xfrm>
            <a:off x="3595789" y="2312579"/>
            <a:ext cx="2232837" cy="2232837"/>
          </a:xfrm>
          <a:prstGeom prst="rect">
            <a:avLst/>
          </a:prstGeom>
        </p:spPr>
      </p:pic>
      <p:sp>
        <p:nvSpPr>
          <p:cNvPr id="14" name="Google Shape;171;p7">
            <a:extLst>
              <a:ext uri="{FF2B5EF4-FFF2-40B4-BE49-F238E27FC236}">
                <a16:creationId xmlns:a16="http://schemas.microsoft.com/office/drawing/2014/main" id="{D2B8B023-E524-E9B8-6289-223BB0D1D993}"/>
              </a:ext>
            </a:extLst>
          </p:cNvPr>
          <p:cNvSpPr/>
          <p:nvPr/>
        </p:nvSpPr>
        <p:spPr>
          <a:xfrm>
            <a:off x="3531565" y="4545416"/>
            <a:ext cx="2361281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tx1"/>
                </a:solidFill>
                <a:latin typeface="Atkinson Hyperlegible" pitchFamily="50" charset="0"/>
                <a:ea typeface="Proxima Nova"/>
                <a:cs typeface="Proxima Nova"/>
                <a:sym typeface="Proxima Nova"/>
              </a:rPr>
              <a:t>Figure 5: Rectangle</a:t>
            </a:r>
            <a:endParaRPr lang="en-US" sz="2000" dirty="0">
              <a:solidFill>
                <a:schemeClr val="tx1"/>
              </a:solidFill>
              <a:latin typeface="Atkinson Hyperlegible" pitchFamily="50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F0C13A4-11ED-055A-5A9E-47C567A7AD30}"/>
              </a:ext>
            </a:extLst>
          </p:cNvPr>
          <p:cNvGrpSpPr/>
          <p:nvPr/>
        </p:nvGrpSpPr>
        <p:grpSpPr>
          <a:xfrm>
            <a:off x="6353378" y="2312579"/>
            <a:ext cx="2240633" cy="2632906"/>
            <a:chOff x="8157796" y="2312581"/>
            <a:chExt cx="2240633" cy="263290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26E03F-AAC7-FC5F-B1F3-F5677B78DA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3181" t="18958" r="6770" b="19360"/>
            <a:stretch/>
          </p:blipFill>
          <p:spPr>
            <a:xfrm>
              <a:off x="8165592" y="2312581"/>
              <a:ext cx="2232837" cy="2232837"/>
            </a:xfrm>
            <a:prstGeom prst="rect">
              <a:avLst/>
            </a:prstGeom>
          </p:spPr>
        </p:pic>
        <p:sp>
          <p:nvSpPr>
            <p:cNvPr id="15" name="Google Shape;171;p7">
              <a:extLst>
                <a:ext uri="{FF2B5EF4-FFF2-40B4-BE49-F238E27FC236}">
                  <a16:creationId xmlns:a16="http://schemas.microsoft.com/office/drawing/2014/main" id="{AD932B7E-E948-4D82-EF5D-70FB43CECDEC}"/>
                </a:ext>
              </a:extLst>
            </p:cNvPr>
            <p:cNvSpPr/>
            <p:nvPr/>
          </p:nvSpPr>
          <p:spPr>
            <a:xfrm>
              <a:off x="8157796" y="4545418"/>
              <a:ext cx="2225041" cy="40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0" u="none" strike="noStrike" cap="none" dirty="0">
                  <a:solidFill>
                    <a:schemeClr val="tx1"/>
                  </a:solidFill>
                  <a:latin typeface="Atkinson Hyperlegible" pitchFamily="50" charset="0"/>
                  <a:ea typeface="Proxima Nova"/>
                  <a:cs typeface="Proxima Nova"/>
                  <a:sym typeface="Proxima Nova"/>
                </a:rPr>
                <a:t>Figure 6: Circle</a:t>
              </a:r>
              <a:endParaRPr lang="en-US" sz="2000" dirty="0">
                <a:solidFill>
                  <a:schemeClr val="tx1"/>
                </a:solidFill>
                <a:latin typeface="Atkinson Hyperlegible" pitchFamily="50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29083747-DB97-52B3-85A8-E0C890F096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544" t="15642" r="25944" b="31687"/>
          <a:stretch/>
        </p:blipFill>
        <p:spPr>
          <a:xfrm>
            <a:off x="9118764" y="2312580"/>
            <a:ext cx="2232837" cy="2232837"/>
          </a:xfrm>
          <a:prstGeom prst="rect">
            <a:avLst/>
          </a:prstGeom>
        </p:spPr>
      </p:pic>
      <p:sp>
        <p:nvSpPr>
          <p:cNvPr id="21" name="Google Shape;171;p7">
            <a:extLst>
              <a:ext uri="{FF2B5EF4-FFF2-40B4-BE49-F238E27FC236}">
                <a16:creationId xmlns:a16="http://schemas.microsoft.com/office/drawing/2014/main" id="{57ECD5CA-A5E0-ACD9-CE66-F1081D833DDC}"/>
              </a:ext>
            </a:extLst>
          </p:cNvPr>
          <p:cNvSpPr/>
          <p:nvPr/>
        </p:nvSpPr>
        <p:spPr>
          <a:xfrm>
            <a:off x="9009034" y="4550730"/>
            <a:ext cx="245229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tx1"/>
                </a:solidFill>
                <a:latin typeface="Atkinson Hyperlegible" pitchFamily="50" charset="0"/>
                <a:ea typeface="Proxima Nova"/>
                <a:cs typeface="Proxima Nova"/>
                <a:sym typeface="Proxima Nova"/>
              </a:rPr>
              <a:t>Figure 7: Dimension</a:t>
            </a:r>
            <a:endParaRPr lang="en-US" sz="2000" dirty="0">
              <a:solidFill>
                <a:schemeClr val="tx1"/>
              </a:solidFill>
              <a:latin typeface="Atkinson Hyperlegible" pitchFamily="50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"/>
          <p:cNvSpPr txBox="1">
            <a:spLocks noGrp="1"/>
          </p:cNvSpPr>
          <p:nvPr>
            <p:ph type="title"/>
          </p:nvPr>
        </p:nvSpPr>
        <p:spPr>
          <a:xfrm>
            <a:off x="838200" y="5360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tkinson Hyperlegible"/>
              <a:buNone/>
            </a:pPr>
            <a:r>
              <a:rPr lang="en-US" dirty="0"/>
              <a:t>MODIFY TOOLS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620DBB-EF37-B482-CD40-342614E97E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969" t="22023" r="49693" b="29146"/>
          <a:stretch/>
        </p:blipFill>
        <p:spPr>
          <a:xfrm>
            <a:off x="840400" y="2312579"/>
            <a:ext cx="2232837" cy="22328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7DC85D7-8AFB-14D1-ECCE-A6C818D2D9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596" t="22023" r="15064" b="29147"/>
          <a:stretch/>
        </p:blipFill>
        <p:spPr>
          <a:xfrm>
            <a:off x="3592991" y="2312579"/>
            <a:ext cx="2232838" cy="2232838"/>
          </a:xfrm>
          <a:prstGeom prst="rect">
            <a:avLst/>
          </a:prstGeom>
        </p:spPr>
      </p:pic>
      <p:sp>
        <p:nvSpPr>
          <p:cNvPr id="5" name="Google Shape;171;p7">
            <a:extLst>
              <a:ext uri="{FF2B5EF4-FFF2-40B4-BE49-F238E27FC236}">
                <a16:creationId xmlns:a16="http://schemas.microsoft.com/office/drawing/2014/main" id="{9ED9988C-813D-6BD7-87E2-1D0ACDE0DF77}"/>
              </a:ext>
            </a:extLst>
          </p:cNvPr>
          <p:cNvSpPr/>
          <p:nvPr/>
        </p:nvSpPr>
        <p:spPr>
          <a:xfrm>
            <a:off x="527740" y="4545413"/>
            <a:ext cx="285815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  <a:latin typeface="Atkinson Hyperlegible" pitchFamily="50" charset="0"/>
                <a:sym typeface="Proxima Nova"/>
              </a:rPr>
              <a:t>Figure 8: Fillet/Chamfer</a:t>
            </a:r>
            <a:endParaRPr lang="en-US" sz="2000" dirty="0">
              <a:solidFill>
                <a:schemeClr val="tx1"/>
              </a:solidFill>
              <a:latin typeface="Atkinson Hyperlegible" pitchFamily="50" charset="0"/>
            </a:endParaRPr>
          </a:p>
        </p:txBody>
      </p:sp>
      <p:sp>
        <p:nvSpPr>
          <p:cNvPr id="6" name="Google Shape;171;p7">
            <a:extLst>
              <a:ext uri="{FF2B5EF4-FFF2-40B4-BE49-F238E27FC236}">
                <a16:creationId xmlns:a16="http://schemas.microsoft.com/office/drawing/2014/main" id="{5ED56450-167F-6D7C-0C19-0301AFDB127A}"/>
              </a:ext>
            </a:extLst>
          </p:cNvPr>
          <p:cNvSpPr/>
          <p:nvPr/>
        </p:nvSpPr>
        <p:spPr>
          <a:xfrm>
            <a:off x="3595789" y="4545414"/>
            <a:ext cx="2225041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tx1"/>
                </a:solidFill>
                <a:latin typeface="Atkinson Hyperlegible" pitchFamily="50" charset="0"/>
                <a:ea typeface="Proxima Nova"/>
                <a:cs typeface="Proxima Nova"/>
                <a:sym typeface="Proxima Nova"/>
              </a:rPr>
              <a:t>Figure 9: Trim</a:t>
            </a:r>
            <a:endParaRPr lang="en-US" sz="2000" dirty="0">
              <a:solidFill>
                <a:schemeClr val="tx1"/>
              </a:solidFill>
              <a:latin typeface="Atkinson Hyperlegible" pitchFamily="50" charset="0"/>
            </a:endParaRPr>
          </a:p>
        </p:txBody>
      </p:sp>
      <p:pic>
        <p:nvPicPr>
          <p:cNvPr id="7" name="Google Shape;828;p46">
            <a:extLst>
              <a:ext uri="{FF2B5EF4-FFF2-40B4-BE49-F238E27FC236}">
                <a16:creationId xmlns:a16="http://schemas.microsoft.com/office/drawing/2014/main" id="{2BF0527B-23C7-D3A2-A36B-5433A7DCEE9C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l="10864" t="3559" r="11646" b="2517"/>
          <a:stretch/>
        </p:blipFill>
        <p:spPr>
          <a:xfrm>
            <a:off x="7470648" y="1754368"/>
            <a:ext cx="3349257" cy="334925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71;p7">
            <a:extLst>
              <a:ext uri="{FF2B5EF4-FFF2-40B4-BE49-F238E27FC236}">
                <a16:creationId xmlns:a16="http://schemas.microsoft.com/office/drawing/2014/main" id="{C586A398-926C-DECC-01D4-85C35A1F0A69}"/>
              </a:ext>
            </a:extLst>
          </p:cNvPr>
          <p:cNvSpPr/>
          <p:nvPr/>
        </p:nvSpPr>
        <p:spPr>
          <a:xfrm>
            <a:off x="6888887" y="5103625"/>
            <a:ext cx="4512777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tx1"/>
                </a:solidFill>
                <a:latin typeface="Atkinson Hyperlegible" pitchFamily="50" charset="0"/>
                <a:ea typeface="Proxima Nova"/>
                <a:cs typeface="Proxima Nova"/>
                <a:sym typeface="Proxima Nova"/>
              </a:rPr>
              <a:t>Figure 10: Example of Chamfer &amp; Fillet</a:t>
            </a:r>
            <a:endParaRPr lang="en-US" sz="2000" dirty="0">
              <a:solidFill>
                <a:schemeClr val="tx1"/>
              </a:solidFill>
              <a:latin typeface="Atkinson Hyperlegible" pitchFamily="50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4071B4-40E6-511E-5B17-C9EC1F969191}"/>
              </a:ext>
            </a:extLst>
          </p:cNvPr>
          <p:cNvSpPr txBox="1"/>
          <p:nvPr/>
        </p:nvSpPr>
        <p:spPr>
          <a:xfrm>
            <a:off x="9663155" y="1929564"/>
            <a:ext cx="1150157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Atkinson Hyperlegible" pitchFamily="50" charset="0"/>
              </a:rPr>
              <a:t>Chamfer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BDF51D-56CD-835A-83DE-8A521DE821DD}"/>
              </a:ext>
            </a:extLst>
          </p:cNvPr>
          <p:cNvSpPr txBox="1"/>
          <p:nvPr/>
        </p:nvSpPr>
        <p:spPr>
          <a:xfrm>
            <a:off x="10620085" y="3537277"/>
            <a:ext cx="111422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Atkinson Hyperlegible" pitchFamily="50" charset="0"/>
              </a:rPr>
              <a:t>Fillet</a:t>
            </a:r>
          </a:p>
        </p:txBody>
      </p:sp>
    </p:spTree>
    <p:extLst>
      <p:ext uri="{BB962C8B-B14F-4D97-AF65-F5344CB8AC3E}">
        <p14:creationId xmlns:p14="http://schemas.microsoft.com/office/powerpoint/2010/main" val="1730963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"/>
          <p:cNvSpPr txBox="1">
            <a:spLocks noGrp="1"/>
          </p:cNvSpPr>
          <p:nvPr>
            <p:ph type="title"/>
          </p:nvPr>
        </p:nvSpPr>
        <p:spPr>
          <a:xfrm>
            <a:off x="838200" y="5360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tkinson Hyperlegible"/>
              <a:buNone/>
            </a:pPr>
            <a:r>
              <a:rPr lang="en-US" dirty="0"/>
              <a:t>CREATE TOOLS</a:t>
            </a:r>
            <a:endParaRPr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C6AFBE8-E388-0868-45A1-FB4DEF76287A}"/>
              </a:ext>
            </a:extLst>
          </p:cNvPr>
          <p:cNvGrpSpPr/>
          <p:nvPr/>
        </p:nvGrpSpPr>
        <p:grpSpPr>
          <a:xfrm>
            <a:off x="1801368" y="2307265"/>
            <a:ext cx="2231136" cy="2632906"/>
            <a:chOff x="894763" y="2312579"/>
            <a:chExt cx="2231136" cy="2632906"/>
          </a:xfrm>
        </p:grpSpPr>
        <p:sp>
          <p:nvSpPr>
            <p:cNvPr id="12" name="Google Shape;171;p7">
              <a:extLst>
                <a:ext uri="{FF2B5EF4-FFF2-40B4-BE49-F238E27FC236}">
                  <a16:creationId xmlns:a16="http://schemas.microsoft.com/office/drawing/2014/main" id="{B1478F4D-08DB-77A5-A464-F9F04802AE12}"/>
                </a:ext>
              </a:extLst>
            </p:cNvPr>
            <p:cNvSpPr/>
            <p:nvPr/>
          </p:nvSpPr>
          <p:spPr>
            <a:xfrm>
              <a:off x="894763" y="4545416"/>
              <a:ext cx="2225041" cy="40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0" u="none" strike="noStrike" cap="none" dirty="0">
                  <a:solidFill>
                    <a:schemeClr val="tx1"/>
                  </a:solidFill>
                  <a:latin typeface="Atkinson Hyperlegible" pitchFamily="50" charset="0"/>
                  <a:ea typeface="Proxima Nova"/>
                  <a:cs typeface="Proxima Nova"/>
                  <a:sym typeface="Proxima Nova"/>
                </a:rPr>
                <a:t>Figure 11: Extrude</a:t>
              </a:r>
              <a:endParaRPr lang="en-US" sz="2000" dirty="0">
                <a:solidFill>
                  <a:schemeClr val="tx1"/>
                </a:solidFill>
                <a:latin typeface="Atkinson Hyperlegible" pitchFamily="50" charset="0"/>
              </a:endParaRPr>
            </a:p>
          </p:txBody>
        </p:sp>
        <p:pic>
          <p:nvPicPr>
            <p:cNvPr id="2" name="Google Shape;814;p45">
              <a:extLst>
                <a:ext uri="{FF2B5EF4-FFF2-40B4-BE49-F238E27FC236}">
                  <a16:creationId xmlns:a16="http://schemas.microsoft.com/office/drawing/2014/main" id="{50B639B9-5CC1-545C-8B29-69E4D6CF3F25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3">
              <a:alphaModFix/>
            </a:blip>
            <a:srcRect l="3495" t="1193" r="3369" b="902"/>
            <a:stretch/>
          </p:blipFill>
          <p:spPr>
            <a:xfrm>
              <a:off x="894763" y="2312579"/>
              <a:ext cx="2231136" cy="223113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36BC557-C10C-C722-FD83-F2B3B92EE1DC}"/>
              </a:ext>
            </a:extLst>
          </p:cNvPr>
          <p:cNvGrpSpPr/>
          <p:nvPr/>
        </p:nvGrpSpPr>
        <p:grpSpPr>
          <a:xfrm>
            <a:off x="8165592" y="2321506"/>
            <a:ext cx="2231136" cy="2634818"/>
            <a:chOff x="8950908" y="2319594"/>
            <a:chExt cx="2231136" cy="2634818"/>
          </a:xfrm>
        </p:grpSpPr>
        <p:sp>
          <p:nvSpPr>
            <p:cNvPr id="21" name="Google Shape;171;p7">
              <a:extLst>
                <a:ext uri="{FF2B5EF4-FFF2-40B4-BE49-F238E27FC236}">
                  <a16:creationId xmlns:a16="http://schemas.microsoft.com/office/drawing/2014/main" id="{57ECD5CA-A5E0-ACD9-CE66-F1081D833DDC}"/>
                </a:ext>
              </a:extLst>
            </p:cNvPr>
            <p:cNvSpPr/>
            <p:nvPr/>
          </p:nvSpPr>
          <p:spPr>
            <a:xfrm>
              <a:off x="8957003" y="4554343"/>
              <a:ext cx="2225041" cy="40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0" u="none" strike="noStrike" cap="none" dirty="0">
                  <a:solidFill>
                    <a:schemeClr val="tx1"/>
                  </a:solidFill>
                  <a:latin typeface="Atkinson Hyperlegible" pitchFamily="50" charset="0"/>
                  <a:ea typeface="Proxima Nova"/>
                  <a:cs typeface="Proxima Nova"/>
                  <a:sym typeface="Proxima Nova"/>
                </a:rPr>
                <a:t>Figure 13: Loft</a:t>
              </a:r>
              <a:endParaRPr lang="en-US" sz="2000" dirty="0">
                <a:solidFill>
                  <a:schemeClr val="tx1"/>
                </a:solidFill>
                <a:latin typeface="Atkinson Hyperlegible" pitchFamily="50" charset="0"/>
              </a:endParaRPr>
            </a:p>
          </p:txBody>
        </p:sp>
        <p:pic>
          <p:nvPicPr>
            <p:cNvPr id="3" name="Google Shape;815;p45">
              <a:extLst>
                <a:ext uri="{FF2B5EF4-FFF2-40B4-BE49-F238E27FC236}">
                  <a16:creationId xmlns:a16="http://schemas.microsoft.com/office/drawing/2014/main" id="{8EA8BE30-FBF6-A238-E216-8AF65AAE2266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4">
              <a:alphaModFix/>
            </a:blip>
            <a:srcRect l="11958" t="6573" r="11974" b="1721"/>
            <a:stretch/>
          </p:blipFill>
          <p:spPr>
            <a:xfrm>
              <a:off x="8950908" y="2319594"/>
              <a:ext cx="2231136" cy="223113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288683C-5A5F-4089-FC88-66954E0BF640}"/>
              </a:ext>
            </a:extLst>
          </p:cNvPr>
          <p:cNvGrpSpPr/>
          <p:nvPr/>
        </p:nvGrpSpPr>
        <p:grpSpPr>
          <a:xfrm>
            <a:off x="4980432" y="2307265"/>
            <a:ext cx="2231136" cy="2638220"/>
            <a:chOff x="6306309" y="2312579"/>
            <a:chExt cx="2231136" cy="2638220"/>
          </a:xfrm>
        </p:grpSpPr>
        <p:sp>
          <p:nvSpPr>
            <p:cNvPr id="15" name="Google Shape;171;p7">
              <a:extLst>
                <a:ext uri="{FF2B5EF4-FFF2-40B4-BE49-F238E27FC236}">
                  <a16:creationId xmlns:a16="http://schemas.microsoft.com/office/drawing/2014/main" id="{AD932B7E-E948-4D82-EF5D-70FB43CECDEC}"/>
                </a:ext>
              </a:extLst>
            </p:cNvPr>
            <p:cNvSpPr/>
            <p:nvPr/>
          </p:nvSpPr>
          <p:spPr>
            <a:xfrm>
              <a:off x="6306309" y="4550730"/>
              <a:ext cx="2225041" cy="40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0" u="none" strike="noStrike" cap="none" dirty="0">
                  <a:solidFill>
                    <a:schemeClr val="tx1"/>
                  </a:solidFill>
                  <a:latin typeface="Atkinson Hyperlegible" pitchFamily="50" charset="0"/>
                  <a:ea typeface="Proxima Nova"/>
                  <a:cs typeface="Proxima Nova"/>
                  <a:sym typeface="Proxima Nova"/>
                </a:rPr>
                <a:t>Figure 12: Sweep</a:t>
              </a:r>
              <a:endParaRPr lang="en-US" sz="2000" dirty="0">
                <a:solidFill>
                  <a:schemeClr val="tx1"/>
                </a:solidFill>
                <a:latin typeface="Atkinson Hyperlegible" pitchFamily="50" charset="0"/>
              </a:endParaRPr>
            </a:p>
          </p:txBody>
        </p:sp>
        <p:pic>
          <p:nvPicPr>
            <p:cNvPr id="5" name="Google Shape;817;p45">
              <a:extLst>
                <a:ext uri="{FF2B5EF4-FFF2-40B4-BE49-F238E27FC236}">
                  <a16:creationId xmlns:a16="http://schemas.microsoft.com/office/drawing/2014/main" id="{F0B77815-E56C-5024-8BE4-ED729EA3CF3A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5">
              <a:alphaModFix/>
            </a:blip>
            <a:srcRect l="8476" t="11612" r="14065" b="9967"/>
            <a:stretch/>
          </p:blipFill>
          <p:spPr>
            <a:xfrm>
              <a:off x="6306309" y="2312579"/>
              <a:ext cx="2231136" cy="223113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880020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c340455d75_0_133"/>
          <p:cNvSpPr txBox="1">
            <a:spLocks noGrp="1"/>
          </p:cNvSpPr>
          <p:nvPr>
            <p:ph type="title"/>
          </p:nvPr>
        </p:nvSpPr>
        <p:spPr>
          <a:xfrm>
            <a:off x="838200" y="53604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FUSION 360 TERMINOLOGY</a:t>
            </a:r>
            <a:endParaRPr dirty="0"/>
          </a:p>
        </p:txBody>
      </p:sp>
      <p:sp>
        <p:nvSpPr>
          <p:cNvPr id="228" name="Google Shape;228;g2c340455d75_0_133"/>
          <p:cNvSpPr txBox="1">
            <a:spLocks noGrp="1"/>
          </p:cNvSpPr>
          <p:nvPr>
            <p:ph type="body" idx="1"/>
          </p:nvPr>
        </p:nvSpPr>
        <p:spPr>
          <a:xfrm>
            <a:off x="589800" y="1861633"/>
            <a:ext cx="4228800" cy="1462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2000" b="1"/>
              <a:t>Geometry in Fusion360</a:t>
            </a:r>
            <a:endParaRPr sz="2000" b="1"/>
          </a:p>
          <a:p>
            <a:pPr marL="609600" lvl="0" indent="-431800" algn="l" rtl="0">
              <a:spcBef>
                <a:spcPts val="1100"/>
              </a:spcBef>
              <a:spcAft>
                <a:spcPts val="0"/>
              </a:spcAft>
              <a:buSzPts val="2000"/>
              <a:buChar char="•"/>
            </a:pPr>
            <a:r>
              <a:rPr lang="en-US" sz="2000" b="1"/>
              <a:t>3D: </a:t>
            </a:r>
            <a:r>
              <a:rPr lang="en-US" sz="2000"/>
              <a:t>Bodies</a:t>
            </a:r>
            <a:endParaRPr sz="2000"/>
          </a:p>
          <a:p>
            <a:pPr marL="609600" lvl="0" indent="-4318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 b="1"/>
              <a:t>2D: </a:t>
            </a:r>
            <a:r>
              <a:rPr lang="en-US" sz="2000"/>
              <a:t>Faces</a:t>
            </a:r>
            <a:endParaRPr sz="2000"/>
          </a:p>
          <a:p>
            <a:pPr marL="609600" lvl="0" indent="-4318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 b="1"/>
              <a:t>1D: </a:t>
            </a:r>
            <a:r>
              <a:rPr lang="en-US" sz="2000"/>
              <a:t>Edges </a:t>
            </a:r>
            <a:endParaRPr sz="2000"/>
          </a:p>
        </p:txBody>
      </p:sp>
      <p:pic>
        <p:nvPicPr>
          <p:cNvPr id="229" name="Google Shape;229;g2c340455d75_0_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533" y="3476567"/>
            <a:ext cx="3645067" cy="23031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30" name="Google Shape;230;g2c340455d75_0_133"/>
          <p:cNvSpPr txBox="1"/>
          <p:nvPr/>
        </p:nvSpPr>
        <p:spPr>
          <a:xfrm>
            <a:off x="589800" y="5830967"/>
            <a:ext cx="3645067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Figure 14: Selection Priorities</a:t>
            </a:r>
            <a:endParaRPr sz="2000" dirty="0"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pic>
        <p:nvPicPr>
          <p:cNvPr id="231" name="Google Shape;231;g2c340455d75_0_133"/>
          <p:cNvPicPr preferRelativeResize="0"/>
          <p:nvPr/>
        </p:nvPicPr>
        <p:blipFill rotWithShape="1">
          <a:blip r:embed="rId4">
            <a:alphaModFix/>
          </a:blip>
          <a:srcRect l="2759" t="6638" r="3042"/>
          <a:stretch/>
        </p:blipFill>
        <p:spPr>
          <a:xfrm>
            <a:off x="5555253" y="2027467"/>
            <a:ext cx="2264446" cy="1212214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32" name="Google Shape;232;g2c340455d75_0_133"/>
          <p:cNvPicPr preferRelativeResize="0"/>
          <p:nvPr/>
        </p:nvPicPr>
        <p:blipFill rotWithShape="1">
          <a:blip r:embed="rId5">
            <a:alphaModFix/>
          </a:blip>
          <a:srcRect t="7458" r="6629"/>
          <a:stretch/>
        </p:blipFill>
        <p:spPr>
          <a:xfrm>
            <a:off x="5555253" y="3239687"/>
            <a:ext cx="2264444" cy="1230211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33" name="Google Shape;233;g2c340455d75_0_1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55253" y="4469914"/>
            <a:ext cx="2264447" cy="119522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234" name="Google Shape;234;g2c340455d75_0_133"/>
          <p:cNvCxnSpPr/>
          <p:nvPr/>
        </p:nvCxnSpPr>
        <p:spPr>
          <a:xfrm rot="10800000" flipH="1">
            <a:off x="3210200" y="2756200"/>
            <a:ext cx="3280500" cy="25140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35" name="Google Shape;235;g2c340455d75_0_133"/>
          <p:cNvCxnSpPr/>
          <p:nvPr/>
        </p:nvCxnSpPr>
        <p:spPr>
          <a:xfrm rot="10800000" flipH="1">
            <a:off x="3244800" y="3945067"/>
            <a:ext cx="3246000" cy="15327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36" name="Google Shape;236;g2c340455d75_0_133"/>
          <p:cNvCxnSpPr/>
          <p:nvPr/>
        </p:nvCxnSpPr>
        <p:spPr>
          <a:xfrm rot="10800000" flipH="1">
            <a:off x="3253433" y="5196700"/>
            <a:ext cx="3330300" cy="4713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7" name="Google Shape;237;g2c340455d75_0_133"/>
          <p:cNvSpPr txBox="1">
            <a:spLocks noGrp="1"/>
          </p:cNvSpPr>
          <p:nvPr>
            <p:ph type="body" idx="1"/>
          </p:nvPr>
        </p:nvSpPr>
        <p:spPr>
          <a:xfrm>
            <a:off x="7996900" y="3123400"/>
            <a:ext cx="3645300" cy="1462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09600" lvl="0" indent="-431800" algn="l" rtl="0">
              <a:spcBef>
                <a:spcPts val="11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Changing the </a:t>
            </a:r>
            <a:r>
              <a:rPr lang="en-US" sz="2000" b="1"/>
              <a:t>selection priority </a:t>
            </a:r>
            <a:r>
              <a:rPr lang="en-US" sz="2000"/>
              <a:t>allows you to hover over an individual body/face/edge and select it without selecting other intersecting features </a:t>
            </a:r>
            <a:endParaRPr sz="2000"/>
          </a:p>
        </p:txBody>
      </p:sp>
      <p:sp>
        <p:nvSpPr>
          <p:cNvPr id="238" name="Google Shape;238;g2c340455d75_0_133"/>
          <p:cNvSpPr txBox="1"/>
          <p:nvPr/>
        </p:nvSpPr>
        <p:spPr>
          <a:xfrm>
            <a:off x="5538200" y="1906067"/>
            <a:ext cx="1115700" cy="4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chemeClr val="accent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Body</a:t>
            </a:r>
            <a:endParaRPr sz="1900" b="1">
              <a:solidFill>
                <a:schemeClr val="accent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239" name="Google Shape;239;g2c340455d75_0_133"/>
          <p:cNvSpPr txBox="1"/>
          <p:nvPr/>
        </p:nvSpPr>
        <p:spPr>
          <a:xfrm>
            <a:off x="5575450" y="3187983"/>
            <a:ext cx="1115700" cy="4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chemeClr val="accent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Face</a:t>
            </a:r>
            <a:endParaRPr sz="1900" b="1">
              <a:solidFill>
                <a:schemeClr val="accent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240" name="Google Shape;240;g2c340455d75_0_133"/>
          <p:cNvSpPr txBox="1"/>
          <p:nvPr/>
        </p:nvSpPr>
        <p:spPr>
          <a:xfrm>
            <a:off x="5575433" y="4392500"/>
            <a:ext cx="1115700" cy="4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chemeClr val="accent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Edge</a:t>
            </a:r>
            <a:endParaRPr sz="1900" b="1">
              <a:solidFill>
                <a:schemeClr val="accent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c340455d75_0_119"/>
          <p:cNvSpPr txBox="1">
            <a:spLocks noGrp="1"/>
          </p:cNvSpPr>
          <p:nvPr>
            <p:ph type="title"/>
          </p:nvPr>
        </p:nvSpPr>
        <p:spPr>
          <a:xfrm>
            <a:off x="838200" y="53604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Atkinson Hyperlegible"/>
              <a:buNone/>
            </a:pPr>
            <a:r>
              <a:rPr lang="en-US" dirty="0"/>
              <a:t>NAVIGATING FUSION 360</a:t>
            </a:r>
            <a:endParaRPr dirty="0"/>
          </a:p>
        </p:txBody>
      </p:sp>
      <p:sp>
        <p:nvSpPr>
          <p:cNvPr id="208" name="Google Shape;208;g2c340455d75_0_119"/>
          <p:cNvSpPr txBox="1">
            <a:spLocks noGrp="1"/>
          </p:cNvSpPr>
          <p:nvPr>
            <p:ph type="body" idx="1"/>
          </p:nvPr>
        </p:nvSpPr>
        <p:spPr>
          <a:xfrm>
            <a:off x="330350" y="1825625"/>
            <a:ext cx="7679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To Pan: </a:t>
            </a:r>
            <a:r>
              <a:rPr lang="en-US" sz="2000"/>
              <a:t>Hold down MMB and move mouse through workspace</a:t>
            </a: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To Orbit: </a:t>
            </a:r>
            <a:r>
              <a:rPr lang="en-US" sz="2000"/>
              <a:t>Hold down Shift Key + MMB and move mouse about axis of rotation</a:t>
            </a: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To Zoom: </a:t>
            </a:r>
            <a:r>
              <a:rPr lang="en-US" sz="2000"/>
              <a:t>Scroll Wheel forward to zoom out, backward to zoom in</a:t>
            </a: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To select/unselect multiple objects: </a:t>
            </a:r>
            <a:r>
              <a:rPr lang="en-US" sz="2000"/>
              <a:t>Use shift+LMB, or click and drag selection window</a:t>
            </a: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To Access Marking Menu: </a:t>
            </a:r>
            <a:r>
              <a:rPr lang="en-US" sz="2000"/>
              <a:t>Hold down RMB, drag to select option </a:t>
            </a:r>
            <a:endParaRPr sz="2000"/>
          </a:p>
        </p:txBody>
      </p:sp>
      <p:pic>
        <p:nvPicPr>
          <p:cNvPr id="209" name="Google Shape;209;g2c340455d75_0_119"/>
          <p:cNvPicPr preferRelativeResize="0"/>
          <p:nvPr/>
        </p:nvPicPr>
        <p:blipFill rotWithShape="1">
          <a:blip r:embed="rId3">
            <a:alphaModFix/>
          </a:blip>
          <a:srcRect l="22612"/>
          <a:stretch/>
        </p:blipFill>
        <p:spPr>
          <a:xfrm>
            <a:off x="8468550" y="2914375"/>
            <a:ext cx="3340774" cy="2254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g2c340455d75_0_119"/>
          <p:cNvSpPr txBox="1"/>
          <p:nvPr/>
        </p:nvSpPr>
        <p:spPr>
          <a:xfrm>
            <a:off x="8096425" y="4517800"/>
            <a:ext cx="3390000" cy="6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211" name="Google Shape;211;g2c340455d75_0_119"/>
          <p:cNvSpPr txBox="1"/>
          <p:nvPr/>
        </p:nvSpPr>
        <p:spPr>
          <a:xfrm>
            <a:off x="8292725" y="5213400"/>
            <a:ext cx="3516600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Figure 15: Mouse Anatomy (Courtesy of Autodesk Help) </a:t>
            </a:r>
            <a:endParaRPr sz="2000" dirty="0"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212" name="Google Shape;212;g2c340455d75_0_119"/>
          <p:cNvSpPr txBox="1"/>
          <p:nvPr/>
        </p:nvSpPr>
        <p:spPr>
          <a:xfrm>
            <a:off x="8292725" y="1958425"/>
            <a:ext cx="3516600" cy="9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LMB = </a:t>
            </a:r>
            <a:r>
              <a:rPr lang="en-US" sz="1600" i="1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Left Mouse Button</a:t>
            </a:r>
            <a:endParaRPr sz="1600" i="1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RMB = </a:t>
            </a:r>
            <a:r>
              <a:rPr lang="en-US" sz="1600" i="1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Right Mouse Button</a:t>
            </a:r>
            <a:endParaRPr sz="1600" i="1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MMB = </a:t>
            </a:r>
            <a:r>
              <a:rPr lang="en-US" sz="1600" i="1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Middle Mouse Button</a:t>
            </a:r>
            <a:endParaRPr sz="1600" i="1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413</Words>
  <Application>Microsoft Office PowerPoint</Application>
  <PresentationFormat>Widescreen</PresentationFormat>
  <Paragraphs>74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Arial</vt:lpstr>
      <vt:lpstr>Atkinson Hyperlegible</vt:lpstr>
      <vt:lpstr>Office Theme</vt:lpstr>
      <vt:lpstr>Office Theme</vt:lpstr>
      <vt:lpstr>INTRODUCTION TO COMPUTER-AIDED DESIGN (CAD)</vt:lpstr>
      <vt:lpstr>INTRODUCTION</vt:lpstr>
      <vt:lpstr>HOW TO READ DIMENSIONS</vt:lpstr>
      <vt:lpstr>FUSION 360 DESIGN WORKSPACE</vt:lpstr>
      <vt:lpstr>SKETCH TOOLS</vt:lpstr>
      <vt:lpstr>MODIFY TOOLS</vt:lpstr>
      <vt:lpstr>CREATE TOOLS</vt:lpstr>
      <vt:lpstr>FUSION 360 TERMINOLOGY</vt:lpstr>
      <vt:lpstr>NAVIGATING FUSION 360</vt:lpstr>
      <vt:lpstr>NAVIGATING FUSION 360</vt:lpstr>
      <vt:lpstr>ACTIVITY 1</vt:lpstr>
      <vt:lpstr>ACTIVITY 2</vt:lpstr>
      <vt:lpstr>ACTIVITY 3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COMPUTER-AIDED DESIGN (CAD)</dc:title>
  <dc:creator>Peter Li</dc:creator>
  <cp:lastModifiedBy>Peter Li</cp:lastModifiedBy>
  <cp:revision>1</cp:revision>
  <dcterms:created xsi:type="dcterms:W3CDTF">2024-01-11T22:02:34Z</dcterms:created>
  <dcterms:modified xsi:type="dcterms:W3CDTF">2024-03-25T07:18:35Z</dcterms:modified>
</cp:coreProperties>
</file>